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5"/>
  </p:notesMasterIdLst>
  <p:sldIdLst>
    <p:sldId id="256" r:id="rId2"/>
    <p:sldId id="531" r:id="rId3"/>
    <p:sldId id="481" r:id="rId4"/>
    <p:sldId id="532" r:id="rId5"/>
    <p:sldId id="509" r:id="rId6"/>
    <p:sldId id="540" r:id="rId7"/>
    <p:sldId id="541" r:id="rId8"/>
    <p:sldId id="533" r:id="rId9"/>
    <p:sldId id="542" r:id="rId10"/>
    <p:sldId id="507" r:id="rId11"/>
    <p:sldId id="506" r:id="rId12"/>
    <p:sldId id="508" r:id="rId13"/>
    <p:sldId id="543" r:id="rId14"/>
    <p:sldId id="534" r:id="rId15"/>
    <p:sldId id="535" r:id="rId16"/>
    <p:sldId id="544" r:id="rId17"/>
    <p:sldId id="536" r:id="rId18"/>
    <p:sldId id="493" r:id="rId19"/>
    <p:sldId id="494" r:id="rId20"/>
    <p:sldId id="495" r:id="rId21"/>
    <p:sldId id="496" r:id="rId22"/>
    <p:sldId id="497" r:id="rId23"/>
    <p:sldId id="498" r:id="rId24"/>
    <p:sldId id="499" r:id="rId25"/>
    <p:sldId id="500" r:id="rId26"/>
    <p:sldId id="501" r:id="rId27"/>
    <p:sldId id="502" r:id="rId28"/>
    <p:sldId id="503" r:id="rId29"/>
    <p:sldId id="546" r:id="rId30"/>
    <p:sldId id="547" r:id="rId31"/>
    <p:sldId id="538" r:id="rId32"/>
    <p:sldId id="539" r:id="rId33"/>
    <p:sldId id="545" r:id="rId34"/>
  </p:sldIdLst>
  <p:sldSz cx="9144000" cy="6858000" type="screen4x3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26" autoAdjust="0"/>
    <p:restoredTop sz="95018" autoAdjust="0"/>
  </p:normalViewPr>
  <p:slideViewPr>
    <p:cSldViewPr>
      <p:cViewPr>
        <p:scale>
          <a:sx n="70" d="100"/>
          <a:sy n="70" d="100"/>
        </p:scale>
        <p:origin x="-1410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58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156B536-DB99-4C1A-9D44-DF25462B3FCD}" type="datetimeFigureOut">
              <a:rPr lang="uk-UA" smtClean="0"/>
              <a:t>27.11.2024</a:t>
            </a:fld>
            <a:endParaRPr lang="uk-UA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530C6EC-A8D9-480B-991A-61E86467DCC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848391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30C6EC-A8D9-480B-991A-61E86467DCC9}" type="slidenum">
              <a:rPr lang="uk-UA" smtClean="0"/>
              <a:t>29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680424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BB53BF-009D-44F7-A519-E78B0626906F}" type="datetimeFigureOut">
              <a:rPr lang="uk-UA" smtClean="0"/>
              <a:t>27.11.2024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90B84D-71E0-46E0-B214-87E16A4B502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1372880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BB53BF-009D-44F7-A519-E78B0626906F}" type="datetimeFigureOut">
              <a:rPr lang="uk-UA" smtClean="0"/>
              <a:t>27.11.2024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90B84D-71E0-46E0-B214-87E16A4B502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728701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BB53BF-009D-44F7-A519-E78B0626906F}" type="datetimeFigureOut">
              <a:rPr lang="uk-UA" smtClean="0"/>
              <a:t>27.11.2024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90B84D-71E0-46E0-B214-87E16A4B502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391261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BB53BF-009D-44F7-A519-E78B0626906F}" type="datetimeFigureOut">
              <a:rPr lang="uk-UA" smtClean="0"/>
              <a:t>27.11.2024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90B84D-71E0-46E0-B214-87E16A4B502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508301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BB53BF-009D-44F7-A519-E78B0626906F}" type="datetimeFigureOut">
              <a:rPr lang="uk-UA" smtClean="0"/>
              <a:t>27.11.2024</a:t>
            </a:fld>
            <a:endParaRPr lang="uk-UA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90B84D-71E0-46E0-B214-87E16A4B502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929923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BB53BF-009D-44F7-A519-E78B0626906F}" type="datetimeFigureOut">
              <a:rPr lang="uk-UA" smtClean="0"/>
              <a:t>27.11.2024</a:t>
            </a:fld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90B84D-71E0-46E0-B214-87E16A4B502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971052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BB53BF-009D-44F7-A519-E78B0626906F}" type="datetimeFigureOut">
              <a:rPr lang="uk-UA" smtClean="0"/>
              <a:t>27.11.2024</a:t>
            </a:fld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90B84D-71E0-46E0-B214-87E16A4B502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092769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BB53BF-009D-44F7-A519-E78B0626906F}" type="datetimeFigureOut">
              <a:rPr lang="uk-UA" smtClean="0"/>
              <a:t>27.11.2024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90B84D-71E0-46E0-B214-87E16A4B502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540750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BB53BF-009D-44F7-A519-E78B0626906F}" type="datetimeFigureOut">
              <a:rPr lang="uk-UA" smtClean="0"/>
              <a:t>27.11.2024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90B84D-71E0-46E0-B214-87E16A4B502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881141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BB53BF-009D-44F7-A519-E78B0626906F}" type="datetimeFigureOut">
              <a:rPr lang="uk-UA" smtClean="0"/>
              <a:t>27.11.2024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90B84D-71E0-46E0-B214-87E16A4B502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240093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BB53BF-009D-44F7-A519-E78B0626906F}" type="datetimeFigureOut">
              <a:rPr lang="uk-UA" smtClean="0"/>
              <a:t>27.11.2024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90B84D-71E0-46E0-B214-87E16A4B502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7338300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BB53BF-009D-44F7-A519-E78B0626906F}" type="datetimeFigureOut">
              <a:rPr lang="uk-UA" smtClean="0"/>
              <a:t>27.11.2024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90B84D-71E0-46E0-B214-87E16A4B502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627886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6" y="620688"/>
            <a:ext cx="7772400" cy="3960440"/>
          </a:xfrm>
        </p:spPr>
        <p:txBody>
          <a:bodyPr>
            <a:normAutofit/>
          </a:bodyPr>
          <a:lstStyle/>
          <a:p>
            <a:r>
              <a:rPr lang="uk-UA" sz="48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Якісний текст </a:t>
            </a:r>
            <a:br>
              <a:rPr lang="uk-UA" sz="48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</a:br>
            <a:r>
              <a:rPr lang="uk-UA" sz="48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для успішних комунікацій</a:t>
            </a:r>
            <a:endParaRPr lang="uk-UA" sz="4800" b="1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31640" y="4509120"/>
            <a:ext cx="6400800" cy="2232248"/>
          </a:xfrm>
        </p:spPr>
        <p:txBody>
          <a:bodyPr>
            <a:noAutofit/>
          </a:bodyPr>
          <a:lstStyle/>
          <a:p>
            <a:r>
              <a:rPr lang="uk-UA" sz="28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Віталій ГОЛУБЄВ,</a:t>
            </a:r>
          </a:p>
          <a:p>
            <a:r>
              <a:rPr lang="uk-UA" sz="28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засновник Школи універсального журналіста</a:t>
            </a:r>
          </a:p>
          <a:p>
            <a:endParaRPr lang="uk-UA" sz="24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2346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178698"/>
          </a:xfrm>
        </p:spPr>
        <p:txBody>
          <a:bodyPr>
            <a:normAutofit/>
          </a:bodyPr>
          <a:lstStyle/>
          <a:p>
            <a:r>
              <a:rPr lang="uk-UA" sz="48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Складові якісного повідомлення</a:t>
            </a:r>
            <a:endParaRPr lang="uk-UA" sz="4800" b="1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8588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858000"/>
          </a:xfrm>
          <a:solidFill>
            <a:schemeClr val="tx2"/>
          </a:solidFill>
        </p:spPr>
        <p:txBody>
          <a:bodyPr>
            <a:normAutofit/>
          </a:bodyPr>
          <a:lstStyle/>
          <a:p>
            <a:r>
              <a:rPr lang="uk-UA" sz="48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1. Вдалий заголовок</a:t>
            </a:r>
            <a:br>
              <a:rPr lang="uk-UA" sz="48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</a:br>
            <a:r>
              <a:rPr lang="uk-UA" sz="48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/>
            </a:r>
            <a:br>
              <a:rPr lang="uk-UA" sz="48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</a:br>
            <a:r>
              <a:rPr lang="uk-UA" sz="48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2. Перше речення привертає увагу</a:t>
            </a:r>
            <a:br>
              <a:rPr lang="uk-UA" sz="48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</a:br>
            <a:r>
              <a:rPr lang="uk-UA" sz="48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/>
            </a:r>
            <a:br>
              <a:rPr lang="uk-UA" sz="48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</a:br>
            <a:r>
              <a:rPr lang="uk-UA" sz="48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3. Читабельний текст</a:t>
            </a:r>
            <a:br>
              <a:rPr lang="uk-UA" sz="48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</a:br>
            <a:r>
              <a:rPr lang="uk-UA" sz="48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/>
            </a:r>
            <a:br>
              <a:rPr lang="uk-UA" sz="48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</a:br>
            <a:r>
              <a:rPr lang="uk-UA" sz="48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4. Заклик до дії </a:t>
            </a:r>
            <a:r>
              <a:rPr lang="uk-UA" sz="48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(якщо треба)</a:t>
            </a:r>
            <a:br>
              <a:rPr lang="uk-UA" sz="4800" dirty="0" smtClean="0">
                <a:solidFill>
                  <a:schemeClr val="bg1"/>
                </a:solidFill>
                <a:latin typeface="Arial Narrow" panose="020B0606020202030204" pitchFamily="34" charset="0"/>
              </a:rPr>
            </a:br>
            <a:endParaRPr lang="uk-UA" sz="480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3368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250706"/>
          </a:xfrm>
        </p:spPr>
        <p:txBody>
          <a:bodyPr/>
          <a:lstStyle/>
          <a:p>
            <a:r>
              <a:rPr lang="uk-UA" sz="48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1. Назва</a:t>
            </a:r>
            <a:r>
              <a:rPr lang="uk-UA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/>
            </a:r>
            <a:br>
              <a:rPr lang="uk-UA" dirty="0" smtClean="0">
                <a:solidFill>
                  <a:schemeClr val="tx2"/>
                </a:solidFill>
                <a:latin typeface="Arial Narrow" panose="020B0606020202030204" pitchFamily="34" charset="0"/>
              </a:rPr>
            </a:br>
            <a:r>
              <a:rPr lang="uk-UA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/>
            </a:r>
            <a:br>
              <a:rPr lang="uk-UA" dirty="0" smtClean="0">
                <a:solidFill>
                  <a:schemeClr val="tx2"/>
                </a:solidFill>
                <a:latin typeface="Arial Narrow" panose="020B0606020202030204" pitchFamily="34" charset="0"/>
              </a:rPr>
            </a:br>
            <a:r>
              <a:rPr lang="ru-RU" sz="28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• </a:t>
            </a:r>
            <a:r>
              <a:rPr lang="ru-RU" sz="2800" dirty="0" err="1">
                <a:solidFill>
                  <a:schemeClr val="tx2"/>
                </a:solidFill>
                <a:latin typeface="Arial Narrow" panose="020B0606020202030204" pitchFamily="34" charset="0"/>
              </a:rPr>
              <a:t>присутня</a:t>
            </a:r>
            <a:r>
              <a:rPr lang="ru-RU" sz="2800" dirty="0">
                <a:solidFill>
                  <a:schemeClr val="tx2"/>
                </a:solidFill>
                <a:latin typeface="Arial Narrow" panose="020B0606020202030204" pitchFamily="34" charset="0"/>
              </a:rPr>
              <a:t>; </a:t>
            </a:r>
            <a:r>
              <a:rPr lang="ru-RU" sz="28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/>
            </a:r>
            <a:br>
              <a:rPr lang="ru-RU" sz="2800" dirty="0" smtClean="0">
                <a:solidFill>
                  <a:schemeClr val="tx2"/>
                </a:solidFill>
                <a:latin typeface="Arial Narrow" panose="020B0606020202030204" pitchFamily="34" charset="0"/>
              </a:rPr>
            </a:br>
            <a:r>
              <a:rPr lang="ru-RU" sz="28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/>
            </a:r>
            <a:br>
              <a:rPr lang="ru-RU" sz="2800" dirty="0" smtClean="0">
                <a:solidFill>
                  <a:schemeClr val="tx2"/>
                </a:solidFill>
                <a:latin typeface="Arial Narrow" panose="020B0606020202030204" pitchFamily="34" charset="0"/>
              </a:rPr>
            </a:br>
            <a:r>
              <a:rPr lang="ru-RU" sz="28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• </a:t>
            </a:r>
            <a:r>
              <a:rPr lang="ru-RU" sz="2800" dirty="0" err="1">
                <a:solidFill>
                  <a:schemeClr val="tx2"/>
                </a:solidFill>
                <a:latin typeface="Arial Narrow" panose="020B0606020202030204" pitchFamily="34" charset="0"/>
              </a:rPr>
              <a:t>складається</a:t>
            </a:r>
            <a:r>
              <a:rPr lang="ru-RU" sz="2800" dirty="0">
                <a:solidFill>
                  <a:schemeClr val="tx2"/>
                </a:solidFill>
                <a:latin typeface="Arial Narrow" panose="020B0606020202030204" pitchFamily="34" charset="0"/>
              </a:rPr>
              <a:t> </a:t>
            </a:r>
            <a:r>
              <a:rPr lang="ru-RU" sz="2800" dirty="0" err="1">
                <a:solidFill>
                  <a:schemeClr val="tx2"/>
                </a:solidFill>
                <a:latin typeface="Arial Narrow" panose="020B0606020202030204" pitchFamily="34" charset="0"/>
              </a:rPr>
              <a:t>більш</a:t>
            </a:r>
            <a:r>
              <a:rPr lang="ru-RU" sz="2800" dirty="0">
                <a:solidFill>
                  <a:schemeClr val="tx2"/>
                </a:solidFill>
                <a:latin typeface="Arial Narrow" panose="020B0606020202030204" pitchFamily="34" charset="0"/>
              </a:rPr>
              <a:t> </a:t>
            </a:r>
            <a:r>
              <a:rPr lang="ru-RU" sz="2800" dirty="0" err="1">
                <a:solidFill>
                  <a:schemeClr val="tx2"/>
                </a:solidFill>
                <a:latin typeface="Arial Narrow" panose="020B0606020202030204" pitchFamily="34" charset="0"/>
              </a:rPr>
              <a:t>ніж</a:t>
            </a:r>
            <a:r>
              <a:rPr lang="ru-RU" sz="2800" dirty="0">
                <a:solidFill>
                  <a:schemeClr val="tx2"/>
                </a:solidFill>
                <a:latin typeface="Arial Narrow" panose="020B0606020202030204" pitchFamily="34" charset="0"/>
              </a:rPr>
              <a:t> з 1 слова; </a:t>
            </a:r>
            <a:r>
              <a:rPr lang="ru-RU" sz="28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/>
            </a:r>
            <a:br>
              <a:rPr lang="ru-RU" sz="2800" dirty="0" smtClean="0">
                <a:solidFill>
                  <a:schemeClr val="tx2"/>
                </a:solidFill>
                <a:latin typeface="Arial Narrow" panose="020B0606020202030204" pitchFamily="34" charset="0"/>
              </a:rPr>
            </a:br>
            <a:r>
              <a:rPr lang="ru-RU" sz="28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/>
            </a:r>
            <a:br>
              <a:rPr lang="ru-RU" sz="2800" dirty="0" smtClean="0">
                <a:solidFill>
                  <a:schemeClr val="tx2"/>
                </a:solidFill>
                <a:latin typeface="Arial Narrow" panose="020B0606020202030204" pitchFamily="34" charset="0"/>
              </a:rPr>
            </a:br>
            <a:r>
              <a:rPr lang="ru-RU" sz="28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• </a:t>
            </a:r>
            <a:r>
              <a:rPr lang="ru-RU" sz="2800" dirty="0" err="1">
                <a:solidFill>
                  <a:schemeClr val="tx2"/>
                </a:solidFill>
                <a:latin typeface="Arial Narrow" panose="020B0606020202030204" pitchFamily="34" charset="0"/>
              </a:rPr>
              <a:t>містить</a:t>
            </a:r>
            <a:r>
              <a:rPr lang="ru-RU" sz="2800" dirty="0">
                <a:solidFill>
                  <a:schemeClr val="tx2"/>
                </a:solidFill>
                <a:latin typeface="Arial Narrow" panose="020B0606020202030204" pitchFamily="34" charset="0"/>
              </a:rPr>
              <a:t> </a:t>
            </a:r>
            <a:r>
              <a:rPr lang="ru-RU" sz="2800" dirty="0" err="1">
                <a:solidFill>
                  <a:schemeClr val="tx2"/>
                </a:solidFill>
                <a:latin typeface="Arial Narrow" panose="020B0606020202030204" pitchFamily="34" charset="0"/>
              </a:rPr>
              <a:t>ключові</a:t>
            </a:r>
            <a:r>
              <a:rPr lang="ru-RU" sz="2800" dirty="0">
                <a:solidFill>
                  <a:schemeClr val="tx2"/>
                </a:solidFill>
                <a:latin typeface="Arial Narrow" panose="020B0606020202030204" pitchFamily="34" charset="0"/>
              </a:rPr>
              <a:t> </a:t>
            </a:r>
            <a:r>
              <a:rPr lang="ru-RU" sz="28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слова; </a:t>
            </a:r>
            <a:br>
              <a:rPr lang="ru-RU" sz="2800" dirty="0" smtClean="0">
                <a:solidFill>
                  <a:schemeClr val="tx2"/>
                </a:solidFill>
                <a:latin typeface="Arial Narrow" panose="020B0606020202030204" pitchFamily="34" charset="0"/>
              </a:rPr>
            </a:br>
            <a:r>
              <a:rPr lang="ru-RU" sz="28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/>
            </a:r>
            <a:br>
              <a:rPr lang="ru-RU" sz="2800" dirty="0" smtClean="0">
                <a:solidFill>
                  <a:schemeClr val="tx2"/>
                </a:solidFill>
                <a:latin typeface="Arial Narrow" panose="020B0606020202030204" pitchFamily="34" charset="0"/>
              </a:rPr>
            </a:br>
            <a:r>
              <a:rPr lang="ru-RU" sz="28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• </a:t>
            </a:r>
            <a:r>
              <a:rPr lang="ru-RU" sz="2800" dirty="0" err="1">
                <a:solidFill>
                  <a:schemeClr val="tx2"/>
                </a:solidFill>
                <a:latin typeface="Arial Narrow" panose="020B0606020202030204" pitchFamily="34" charset="0"/>
              </a:rPr>
              <a:t>її</a:t>
            </a:r>
            <a:r>
              <a:rPr lang="ru-RU" sz="2800" dirty="0">
                <a:solidFill>
                  <a:schemeClr val="tx2"/>
                </a:solidFill>
                <a:latin typeface="Arial Narrow" panose="020B0606020202030204" pitchFamily="34" charset="0"/>
              </a:rPr>
              <a:t> не </a:t>
            </a:r>
            <a:r>
              <a:rPr lang="ru-RU" sz="2800" dirty="0" err="1">
                <a:solidFill>
                  <a:schemeClr val="tx2"/>
                </a:solidFill>
                <a:latin typeface="Arial Narrow" panose="020B0606020202030204" pitchFamily="34" charset="0"/>
              </a:rPr>
              <a:t>можна</a:t>
            </a:r>
            <a:r>
              <a:rPr lang="ru-RU" sz="2800" dirty="0">
                <a:solidFill>
                  <a:schemeClr val="tx2"/>
                </a:solidFill>
                <a:latin typeface="Arial Narrow" panose="020B0606020202030204" pitchFamily="34" charset="0"/>
              </a:rPr>
              <a:t> автоматично </a:t>
            </a:r>
            <a:r>
              <a:rPr lang="ru-RU" sz="2800" dirty="0" err="1">
                <a:solidFill>
                  <a:schemeClr val="tx2"/>
                </a:solidFill>
                <a:latin typeface="Arial Narrow" panose="020B0606020202030204" pitchFamily="34" charset="0"/>
              </a:rPr>
              <a:t>поставити</a:t>
            </a:r>
            <a:r>
              <a:rPr lang="ru-RU" sz="2800" dirty="0">
                <a:solidFill>
                  <a:schemeClr val="tx2"/>
                </a:solidFill>
                <a:latin typeface="Arial Narrow" panose="020B0606020202030204" pitchFamily="34" charset="0"/>
              </a:rPr>
              <a:t> до будь-</a:t>
            </a:r>
            <a:r>
              <a:rPr lang="ru-RU" sz="2800" dirty="0" err="1">
                <a:solidFill>
                  <a:schemeClr val="tx2"/>
                </a:solidFill>
                <a:latin typeface="Arial Narrow" panose="020B0606020202030204" pitchFamily="34" charset="0"/>
              </a:rPr>
              <a:t>якого</a:t>
            </a:r>
            <a:r>
              <a:rPr lang="ru-RU" sz="2800" dirty="0">
                <a:solidFill>
                  <a:schemeClr val="tx2"/>
                </a:solidFill>
                <a:latin typeface="Arial Narrow" panose="020B0606020202030204" pitchFamily="34" charset="0"/>
              </a:rPr>
              <a:t> тексту</a:t>
            </a:r>
            <a:endParaRPr lang="uk-UA" sz="28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498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466730"/>
          </a:xfrm>
        </p:spPr>
        <p:txBody>
          <a:bodyPr>
            <a:normAutofit fontScale="90000"/>
          </a:bodyPr>
          <a:lstStyle/>
          <a:p>
            <a:r>
              <a:rPr lang="uk-UA" dirty="0" smtClean="0"/>
              <a:t/>
            </a:r>
            <a:br>
              <a:rPr lang="uk-UA" dirty="0" smtClean="0"/>
            </a:br>
            <a:r>
              <a:rPr lang="uk-UA" dirty="0"/>
              <a:t/>
            </a:r>
            <a:br>
              <a:rPr lang="uk-UA" dirty="0"/>
            </a:br>
            <a:r>
              <a:rPr lang="uk-UA" sz="53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5 способів зробити читабельний заголовок</a:t>
            </a:r>
            <a:r>
              <a:rPr lang="uk-UA" dirty="0" smtClean="0"/>
              <a:t/>
            </a:r>
            <a:br>
              <a:rPr lang="uk-UA" dirty="0" smtClean="0"/>
            </a:br>
            <a:r>
              <a:rPr lang="uk-UA" dirty="0" smtClean="0"/>
              <a:t/>
            </a:r>
            <a:br>
              <a:rPr lang="uk-UA" dirty="0" smtClean="0"/>
            </a:br>
            <a:r>
              <a:rPr lang="uk-UA" sz="3100" dirty="0">
                <a:solidFill>
                  <a:schemeClr val="tx2"/>
                </a:solidFill>
                <a:latin typeface="Arial Narrow" panose="020B0606020202030204" pitchFamily="34" charset="0"/>
              </a:rPr>
              <a:t>1. </a:t>
            </a:r>
            <a:r>
              <a:rPr lang="uk-UA" sz="3100" b="1" dirty="0">
                <a:solidFill>
                  <a:schemeClr val="tx2"/>
                </a:solidFill>
                <a:latin typeface="Arial Narrow" panose="020B0606020202030204" pitchFamily="34" charset="0"/>
              </a:rPr>
              <a:t>Що відбувається</a:t>
            </a:r>
            <a:r>
              <a:rPr lang="en-US" sz="3100" b="1" dirty="0">
                <a:solidFill>
                  <a:schemeClr val="tx2"/>
                </a:solidFill>
                <a:latin typeface="Arial Narrow" panose="020B0606020202030204" pitchFamily="34" charset="0"/>
              </a:rPr>
              <a:t>/</a:t>
            </a:r>
            <a:r>
              <a:rPr lang="uk-UA" sz="3100" b="1" dirty="0">
                <a:solidFill>
                  <a:schemeClr val="tx2"/>
                </a:solidFill>
                <a:latin typeface="Arial Narrow" panose="020B0606020202030204" pitchFamily="34" charset="0"/>
              </a:rPr>
              <a:t>відбудеться</a:t>
            </a:r>
            <a:r>
              <a:rPr lang="uk-UA" sz="3100" dirty="0">
                <a:solidFill>
                  <a:schemeClr val="tx2"/>
                </a:solidFill>
                <a:latin typeface="Arial Narrow" panose="020B0606020202030204" pitchFamily="34" charset="0"/>
              </a:rPr>
              <a:t> (дієслово). </a:t>
            </a:r>
            <a:r>
              <a:rPr lang="uk-UA" sz="31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/>
            </a:r>
            <a:br>
              <a:rPr lang="uk-UA" sz="3100" dirty="0" smtClean="0">
                <a:solidFill>
                  <a:schemeClr val="tx2"/>
                </a:solidFill>
                <a:latin typeface="Arial Narrow" panose="020B0606020202030204" pitchFamily="34" charset="0"/>
              </a:rPr>
            </a:br>
            <a:r>
              <a:rPr lang="uk-UA" sz="3100" dirty="0">
                <a:solidFill>
                  <a:schemeClr val="tx2"/>
                </a:solidFill>
                <a:latin typeface="Arial Narrow" panose="020B0606020202030204" pitchFamily="34" charset="0"/>
              </a:rPr>
              <a:t/>
            </a:r>
            <a:br>
              <a:rPr lang="uk-UA" sz="3100" dirty="0">
                <a:solidFill>
                  <a:schemeClr val="tx2"/>
                </a:solidFill>
                <a:latin typeface="Arial Narrow" panose="020B0606020202030204" pitchFamily="34" charset="0"/>
              </a:rPr>
            </a:br>
            <a:r>
              <a:rPr lang="uk-UA" sz="3100" dirty="0">
                <a:solidFill>
                  <a:schemeClr val="tx2"/>
                </a:solidFill>
                <a:latin typeface="Arial Narrow" panose="020B0606020202030204" pitchFamily="34" charset="0"/>
              </a:rPr>
              <a:t>2. </a:t>
            </a:r>
            <a:r>
              <a:rPr lang="uk-UA" sz="3100" b="1" dirty="0">
                <a:solidFill>
                  <a:schemeClr val="tx2"/>
                </a:solidFill>
                <a:latin typeface="Arial Narrow" panose="020B0606020202030204" pitchFamily="34" charset="0"/>
              </a:rPr>
              <a:t>Ключові слова : конкретика </a:t>
            </a:r>
            <a:r>
              <a:rPr lang="uk-UA" sz="3100" dirty="0">
                <a:solidFill>
                  <a:schemeClr val="tx2"/>
                </a:solidFill>
                <a:latin typeface="Arial Narrow" panose="020B0606020202030204" pitchFamily="34" charset="0"/>
              </a:rPr>
              <a:t>(назва із двох частин)</a:t>
            </a:r>
            <a:br>
              <a:rPr lang="uk-UA" sz="3100" dirty="0">
                <a:solidFill>
                  <a:schemeClr val="tx2"/>
                </a:solidFill>
                <a:latin typeface="Arial Narrow" panose="020B0606020202030204" pitchFamily="34" charset="0"/>
              </a:rPr>
            </a:br>
            <a:r>
              <a:rPr lang="uk-UA" sz="3100" dirty="0">
                <a:solidFill>
                  <a:schemeClr val="tx2"/>
                </a:solidFill>
                <a:latin typeface="Arial Narrow" panose="020B0606020202030204" pitchFamily="34" charset="0"/>
              </a:rPr>
              <a:t/>
            </a:r>
            <a:br>
              <a:rPr lang="uk-UA" sz="3100" dirty="0">
                <a:solidFill>
                  <a:schemeClr val="tx2"/>
                </a:solidFill>
                <a:latin typeface="Arial Narrow" panose="020B0606020202030204" pitchFamily="34" charset="0"/>
              </a:rPr>
            </a:br>
            <a:r>
              <a:rPr lang="uk-UA" sz="3100" dirty="0">
                <a:solidFill>
                  <a:schemeClr val="tx2"/>
                </a:solidFill>
                <a:latin typeface="Arial Narrow" panose="020B0606020202030204" pitchFamily="34" charset="0"/>
              </a:rPr>
              <a:t>3. </a:t>
            </a:r>
            <a:r>
              <a:rPr lang="uk-UA" sz="3100" b="1" dirty="0">
                <a:solidFill>
                  <a:schemeClr val="tx2"/>
                </a:solidFill>
                <a:latin typeface="Arial Narrow" panose="020B0606020202030204" pitchFamily="34" charset="0"/>
              </a:rPr>
              <a:t>Що, де, коли, як, наскільки</a:t>
            </a:r>
            <a:r>
              <a:rPr lang="uk-UA" sz="3100" dirty="0">
                <a:solidFill>
                  <a:schemeClr val="tx2"/>
                </a:solidFill>
                <a:latin typeface="Arial Narrow" panose="020B0606020202030204" pitchFamily="34" charset="0"/>
              </a:rPr>
              <a:t>… </a:t>
            </a:r>
            <a:r>
              <a:rPr lang="uk-UA" sz="31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/>
            </a:r>
            <a:br>
              <a:rPr lang="uk-UA" sz="3100" dirty="0" smtClean="0">
                <a:solidFill>
                  <a:schemeClr val="tx2"/>
                </a:solidFill>
                <a:latin typeface="Arial Narrow" panose="020B0606020202030204" pitchFamily="34" charset="0"/>
              </a:rPr>
            </a:br>
            <a:r>
              <a:rPr lang="uk-UA" sz="31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/>
            </a:r>
            <a:br>
              <a:rPr lang="uk-UA" sz="3100" dirty="0" smtClean="0">
                <a:solidFill>
                  <a:schemeClr val="tx2"/>
                </a:solidFill>
                <a:latin typeface="Arial Narrow" panose="020B0606020202030204" pitchFamily="34" charset="0"/>
              </a:rPr>
            </a:br>
            <a:r>
              <a:rPr lang="uk-UA" sz="31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4. </a:t>
            </a:r>
            <a:r>
              <a:rPr lang="uk-UA" sz="3100" b="1" dirty="0">
                <a:solidFill>
                  <a:schemeClr val="tx2"/>
                </a:solidFill>
                <a:latin typeface="Arial Narrow" panose="020B0606020202030204" pitchFamily="34" charset="0"/>
              </a:rPr>
              <a:t>Ц</a:t>
            </a:r>
            <a:r>
              <a:rPr lang="uk-UA" sz="31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ифра</a:t>
            </a:r>
            <a:r>
              <a:rPr lang="uk-UA" sz="3100" b="1" dirty="0">
                <a:solidFill>
                  <a:schemeClr val="tx2"/>
                </a:solidFill>
                <a:latin typeface="Arial Narrow" panose="020B0606020202030204" pitchFamily="34" charset="0"/>
              </a:rPr>
              <a:t>, що об</a:t>
            </a:r>
            <a:r>
              <a:rPr lang="en-US" sz="3100" b="1" dirty="0">
                <a:solidFill>
                  <a:schemeClr val="tx2"/>
                </a:solidFill>
                <a:latin typeface="Arial Narrow" panose="020B0606020202030204" pitchFamily="34" charset="0"/>
              </a:rPr>
              <a:t>’</a:t>
            </a:r>
            <a:r>
              <a:rPr lang="uk-UA" sz="3100" b="1" dirty="0" err="1">
                <a:solidFill>
                  <a:schemeClr val="tx2"/>
                </a:solidFill>
                <a:latin typeface="Arial Narrow" panose="020B0606020202030204" pitchFamily="34" charset="0"/>
              </a:rPr>
              <a:t>єднує</a:t>
            </a:r>
            <a:r>
              <a:rPr lang="uk-UA" sz="3100" b="1" dirty="0">
                <a:solidFill>
                  <a:schemeClr val="tx2"/>
                </a:solidFill>
                <a:latin typeface="Arial Narrow" panose="020B0606020202030204" pitchFamily="34" charset="0"/>
              </a:rPr>
              <a:t> елементи тексту</a:t>
            </a:r>
            <a:r>
              <a:rPr lang="uk-UA" sz="3100" dirty="0">
                <a:solidFill>
                  <a:schemeClr val="tx2"/>
                </a:solidFill>
                <a:latin typeface="Arial Narrow" panose="020B0606020202030204" pitchFamily="34" charset="0"/>
              </a:rPr>
              <a:t> </a:t>
            </a:r>
            <a:r>
              <a:rPr lang="uk-UA" sz="31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/>
            </a:r>
            <a:br>
              <a:rPr lang="uk-UA" sz="3100" dirty="0" smtClean="0">
                <a:solidFill>
                  <a:schemeClr val="tx2"/>
                </a:solidFill>
                <a:latin typeface="Arial Narrow" panose="020B0606020202030204" pitchFamily="34" charset="0"/>
              </a:rPr>
            </a:br>
            <a:r>
              <a:rPr lang="uk-UA" sz="31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/>
            </a:r>
            <a:br>
              <a:rPr lang="uk-UA" sz="3100" dirty="0" smtClean="0">
                <a:solidFill>
                  <a:schemeClr val="tx2"/>
                </a:solidFill>
                <a:latin typeface="Arial Narrow" panose="020B0606020202030204" pitchFamily="34" charset="0"/>
              </a:rPr>
            </a:br>
            <a:r>
              <a:rPr lang="uk-UA" sz="31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5. </a:t>
            </a:r>
            <a:r>
              <a:rPr lang="uk-UA" sz="31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Цитата</a:t>
            </a:r>
            <a:r>
              <a:rPr lang="uk-UA" dirty="0">
                <a:solidFill>
                  <a:schemeClr val="tx2"/>
                </a:solidFill>
                <a:latin typeface="Arial Narrow" panose="020B0606020202030204" pitchFamily="34" charset="0"/>
              </a:rPr>
              <a:t/>
            </a:r>
            <a:br>
              <a:rPr lang="uk-UA" dirty="0">
                <a:solidFill>
                  <a:schemeClr val="tx2"/>
                </a:solidFill>
                <a:latin typeface="Arial Narrow" panose="020B0606020202030204" pitchFamily="34" charset="0"/>
              </a:rPr>
            </a:br>
            <a:r>
              <a:rPr lang="uk-UA" dirty="0">
                <a:solidFill>
                  <a:schemeClr val="tx2"/>
                </a:solidFill>
                <a:latin typeface="Arial Narrow" panose="020B0606020202030204" pitchFamily="34" charset="0"/>
              </a:rPr>
              <a:t/>
            </a:r>
            <a:br>
              <a:rPr lang="uk-UA" dirty="0">
                <a:solidFill>
                  <a:schemeClr val="tx2"/>
                </a:solidFill>
                <a:latin typeface="Arial Narrow" panose="020B0606020202030204" pitchFamily="34" charset="0"/>
              </a:rPr>
            </a:br>
            <a:r>
              <a:rPr lang="uk-UA" dirty="0">
                <a:solidFill>
                  <a:schemeClr val="tx2"/>
                </a:solidFill>
                <a:latin typeface="Arial Narrow" panose="020B0606020202030204" pitchFamily="34" charset="0"/>
              </a:rPr>
              <a:t/>
            </a:r>
            <a:br>
              <a:rPr lang="uk-UA" dirty="0">
                <a:solidFill>
                  <a:schemeClr val="tx2"/>
                </a:solidFill>
                <a:latin typeface="Arial Narrow" panose="020B0606020202030204" pitchFamily="34" charset="0"/>
              </a:rPr>
            </a:b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397746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48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Приклад заголовку (тип 1)</a:t>
            </a:r>
            <a:endParaRPr lang="uk-UA" sz="4800" b="1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pic>
        <p:nvPicPr>
          <p:cNvPr id="3074" name="Picture 2" descr="C:\Users\Admin\Desktop\Тексти і фото\Вебінар 2012\Галка блекаут приклад новини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606678"/>
            <a:ext cx="8229600" cy="45130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90992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48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Приклад заголовку (тип 2)</a:t>
            </a:r>
            <a:endParaRPr lang="uk-UA" sz="4800" b="1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pic>
        <p:nvPicPr>
          <p:cNvPr id="4098" name="Picture 2" descr="D:\Робочий стіл HDD\ВІТАЛІ\ФЛЕШКА\НСЖУ\НСЖУ преза 2910\Громадське вдалий приклад заголовка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916832"/>
            <a:ext cx="7416824" cy="41044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42429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250706"/>
          </a:xfrm>
        </p:spPr>
        <p:txBody>
          <a:bodyPr/>
          <a:lstStyle/>
          <a:p>
            <a:r>
              <a:rPr lang="uk-UA" sz="48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2. Вступ</a:t>
            </a:r>
            <a:r>
              <a:rPr lang="uk-UA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/>
            </a:r>
            <a:br>
              <a:rPr lang="uk-UA" dirty="0" smtClean="0">
                <a:solidFill>
                  <a:schemeClr val="tx2"/>
                </a:solidFill>
                <a:latin typeface="Arial Narrow" panose="020B0606020202030204" pitchFamily="34" charset="0"/>
              </a:rPr>
            </a:br>
            <a:r>
              <a:rPr lang="uk-UA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/>
            </a:r>
            <a:br>
              <a:rPr lang="uk-UA" dirty="0" smtClean="0">
                <a:solidFill>
                  <a:schemeClr val="tx2"/>
                </a:solidFill>
                <a:latin typeface="Arial Narrow" panose="020B0606020202030204" pitchFamily="34" charset="0"/>
              </a:rPr>
            </a:br>
            <a:r>
              <a:rPr lang="ru-RU" sz="28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• </a:t>
            </a:r>
            <a:r>
              <a:rPr lang="ru-RU" sz="2800" dirty="0" err="1" smtClean="0">
                <a:solidFill>
                  <a:schemeClr val="tx2"/>
                </a:solidFill>
                <a:latin typeface="Arial Narrow" panose="020B0606020202030204" pitchFamily="34" charset="0"/>
              </a:rPr>
              <a:t>стислий</a:t>
            </a:r>
            <a:r>
              <a:rPr lang="ru-RU" sz="28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 (1-3 </a:t>
            </a:r>
            <a:r>
              <a:rPr lang="ru-RU" sz="2800" dirty="0" err="1" smtClean="0">
                <a:solidFill>
                  <a:schemeClr val="tx2"/>
                </a:solidFill>
                <a:latin typeface="Arial Narrow" panose="020B0606020202030204" pitchFamily="34" charset="0"/>
              </a:rPr>
              <a:t>речення</a:t>
            </a:r>
            <a:r>
              <a:rPr lang="ru-RU" sz="28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); </a:t>
            </a:r>
            <a:br>
              <a:rPr lang="ru-RU" sz="2800" dirty="0" smtClean="0">
                <a:solidFill>
                  <a:schemeClr val="tx2"/>
                </a:solidFill>
                <a:latin typeface="Arial Narrow" panose="020B0606020202030204" pitchFamily="34" charset="0"/>
              </a:rPr>
            </a:br>
            <a:r>
              <a:rPr lang="ru-RU" sz="28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/>
            </a:r>
            <a:br>
              <a:rPr lang="ru-RU" sz="2800" dirty="0" smtClean="0">
                <a:solidFill>
                  <a:schemeClr val="tx2"/>
                </a:solidFill>
                <a:latin typeface="Arial Narrow" panose="020B0606020202030204" pitchFamily="34" charset="0"/>
              </a:rPr>
            </a:br>
            <a:r>
              <a:rPr lang="ru-RU" sz="28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• </a:t>
            </a:r>
            <a:r>
              <a:rPr lang="ru-RU" sz="2800" dirty="0" err="1" smtClean="0">
                <a:solidFill>
                  <a:schemeClr val="tx2"/>
                </a:solidFill>
                <a:latin typeface="Arial Narrow" panose="020B0606020202030204" pitchFamily="34" charset="0"/>
              </a:rPr>
              <a:t>пояснює</a:t>
            </a:r>
            <a:r>
              <a:rPr lang="ru-RU" sz="28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, про </a:t>
            </a:r>
            <a:r>
              <a:rPr lang="ru-RU" sz="2800" dirty="0" err="1" smtClean="0">
                <a:solidFill>
                  <a:schemeClr val="tx2"/>
                </a:solidFill>
                <a:latin typeface="Arial Narrow" panose="020B0606020202030204" pitchFamily="34" charset="0"/>
              </a:rPr>
              <a:t>що</a:t>
            </a:r>
            <a:r>
              <a:rPr lang="ru-RU" sz="28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 </a:t>
            </a:r>
            <a:r>
              <a:rPr lang="ru-RU" sz="2800" dirty="0" err="1" smtClean="0">
                <a:solidFill>
                  <a:schemeClr val="tx2"/>
                </a:solidFill>
                <a:latin typeface="Arial Narrow" panose="020B0606020202030204" pitchFamily="34" charset="0"/>
              </a:rPr>
              <a:t>далі</a:t>
            </a:r>
            <a:r>
              <a:rPr lang="ru-RU" sz="28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; </a:t>
            </a:r>
            <a:r>
              <a:rPr lang="ru-RU" sz="2800" dirty="0" err="1" smtClean="0">
                <a:solidFill>
                  <a:schemeClr val="tx2"/>
                </a:solidFill>
                <a:latin typeface="Arial Narrow" panose="020B0606020202030204" pitchFamily="34" charset="0"/>
              </a:rPr>
              <a:t>зацікавлює</a:t>
            </a:r>
            <a:r>
              <a:rPr lang="ru-RU" sz="28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; </a:t>
            </a:r>
            <a:br>
              <a:rPr lang="ru-RU" sz="2800" dirty="0" smtClean="0">
                <a:solidFill>
                  <a:schemeClr val="tx2"/>
                </a:solidFill>
                <a:latin typeface="Arial Narrow" panose="020B0606020202030204" pitchFamily="34" charset="0"/>
              </a:rPr>
            </a:br>
            <a:r>
              <a:rPr lang="ru-RU" sz="28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/>
            </a:r>
            <a:br>
              <a:rPr lang="ru-RU" sz="2800" dirty="0" smtClean="0">
                <a:solidFill>
                  <a:schemeClr val="tx2"/>
                </a:solidFill>
                <a:latin typeface="Arial Narrow" panose="020B0606020202030204" pitchFamily="34" charset="0"/>
              </a:rPr>
            </a:br>
            <a:r>
              <a:rPr lang="ru-RU" sz="28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• перше </a:t>
            </a:r>
            <a:r>
              <a:rPr lang="ru-RU" sz="2800" dirty="0" err="1" smtClean="0">
                <a:solidFill>
                  <a:schemeClr val="tx2"/>
                </a:solidFill>
                <a:latin typeface="Arial Narrow" panose="020B0606020202030204" pitchFamily="34" charset="0"/>
              </a:rPr>
              <a:t>речення</a:t>
            </a:r>
            <a:r>
              <a:rPr lang="ru-RU" sz="28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 не </a:t>
            </a:r>
            <a:r>
              <a:rPr lang="ru-RU" sz="2800" dirty="0" err="1" smtClean="0">
                <a:solidFill>
                  <a:schemeClr val="tx2"/>
                </a:solidFill>
                <a:latin typeface="Arial Narrow" panose="020B0606020202030204" pitchFamily="34" charset="0"/>
              </a:rPr>
              <a:t>лякає</a:t>
            </a:r>
            <a:r>
              <a:rPr lang="ru-RU" sz="28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 </a:t>
            </a:r>
            <a:r>
              <a:rPr lang="ru-RU" sz="2800" dirty="0" err="1" smtClean="0">
                <a:solidFill>
                  <a:schemeClr val="tx2"/>
                </a:solidFill>
                <a:latin typeface="Arial Narrow" panose="020B0606020202030204" pitchFamily="34" charset="0"/>
              </a:rPr>
              <a:t>складністю</a:t>
            </a:r>
            <a:r>
              <a:rPr lang="ru-RU" sz="28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; </a:t>
            </a:r>
            <a:br>
              <a:rPr lang="ru-RU" sz="2800" dirty="0" smtClean="0">
                <a:solidFill>
                  <a:schemeClr val="tx2"/>
                </a:solidFill>
                <a:latin typeface="Arial Narrow" panose="020B0606020202030204" pitchFamily="34" charset="0"/>
              </a:rPr>
            </a:br>
            <a:r>
              <a:rPr lang="ru-RU" sz="28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/>
            </a:r>
            <a:br>
              <a:rPr lang="ru-RU" sz="2800" dirty="0" smtClean="0">
                <a:solidFill>
                  <a:schemeClr val="tx2"/>
                </a:solidFill>
                <a:latin typeface="Arial Narrow" panose="020B0606020202030204" pitchFamily="34" charset="0"/>
              </a:rPr>
            </a:br>
            <a:r>
              <a:rPr lang="ru-RU" sz="28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• без </a:t>
            </a:r>
            <a:r>
              <a:rPr lang="ru-RU" sz="2800" dirty="0" err="1" smtClean="0">
                <a:solidFill>
                  <a:schemeClr val="tx2"/>
                </a:solidFill>
                <a:latin typeface="Arial Narrow" panose="020B0606020202030204" pitchFamily="34" charset="0"/>
              </a:rPr>
              <a:t>історичних</a:t>
            </a:r>
            <a:r>
              <a:rPr lang="ru-RU" sz="28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 </a:t>
            </a:r>
            <a:r>
              <a:rPr lang="ru-RU" sz="2800" dirty="0" err="1" smtClean="0">
                <a:solidFill>
                  <a:schemeClr val="tx2"/>
                </a:solidFill>
                <a:latin typeface="Arial Narrow" panose="020B0606020202030204" pitchFamily="34" charset="0"/>
              </a:rPr>
              <a:t>екскурсів</a:t>
            </a:r>
            <a:r>
              <a:rPr lang="ru-RU" sz="28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 і </a:t>
            </a:r>
            <a:r>
              <a:rPr lang="ru-RU" sz="2800" dirty="0" err="1" smtClean="0">
                <a:solidFill>
                  <a:schemeClr val="tx2"/>
                </a:solidFill>
                <a:latin typeface="Arial Narrow" panose="020B0606020202030204" pitchFamily="34" charset="0"/>
              </a:rPr>
              <a:t>загальновідомого</a:t>
            </a:r>
            <a:endParaRPr lang="uk-UA" sz="28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0980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48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Приклад вдалого початку</a:t>
            </a:r>
            <a:endParaRPr lang="uk-UA" sz="4800" b="1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pic>
        <p:nvPicPr>
          <p:cNvPr id="5123" name="Picture 3" descr="F:\НСЖУ\Енергоефективність\ЕП про енергоефективність доступно на прикладі Львова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988840"/>
            <a:ext cx="7416824" cy="40324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36620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466730"/>
          </a:xfrm>
        </p:spPr>
        <p:txBody>
          <a:bodyPr>
            <a:normAutofit fontScale="90000"/>
          </a:bodyPr>
          <a:lstStyle/>
          <a:p>
            <a:r>
              <a:rPr lang="uk-UA" dirty="0" smtClean="0"/>
              <a:t/>
            </a:r>
            <a:br>
              <a:rPr lang="uk-UA" dirty="0" smtClean="0"/>
            </a:br>
            <a:r>
              <a:rPr lang="uk-UA" dirty="0"/>
              <a:t/>
            </a:r>
            <a:br>
              <a:rPr lang="uk-UA" dirty="0"/>
            </a:br>
            <a:r>
              <a:rPr lang="uk-UA" sz="53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Ближче до справи!</a:t>
            </a:r>
            <a:r>
              <a:rPr lang="uk-UA" dirty="0" smtClean="0"/>
              <a:t/>
            </a:r>
            <a:br>
              <a:rPr lang="uk-UA" dirty="0" smtClean="0"/>
            </a:br>
            <a:r>
              <a:rPr lang="uk-UA" dirty="0" smtClean="0"/>
              <a:t/>
            </a:r>
            <a:br>
              <a:rPr lang="uk-UA" dirty="0" smtClean="0"/>
            </a:br>
            <a:r>
              <a:rPr lang="uk-UA" sz="31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80</a:t>
            </a:r>
            <a:r>
              <a:rPr lang="uk-UA" sz="3100" b="1" dirty="0">
                <a:solidFill>
                  <a:schemeClr val="tx2"/>
                </a:solidFill>
                <a:latin typeface="Arial Narrow" panose="020B0606020202030204" pitchFamily="34" charset="0"/>
              </a:rPr>
              <a:t>% людей читають лише заголовки</a:t>
            </a:r>
            <a:r>
              <a:rPr lang="uk-UA" sz="3100" dirty="0">
                <a:solidFill>
                  <a:schemeClr val="tx2"/>
                </a:solidFill>
                <a:latin typeface="Arial Narrow" panose="020B0606020202030204" pitchFamily="34" charset="0"/>
              </a:rPr>
              <a:t>. </a:t>
            </a:r>
            <a:r>
              <a:rPr lang="uk-UA" sz="31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/>
            </a:r>
            <a:br>
              <a:rPr lang="uk-UA" sz="3100" dirty="0" smtClean="0">
                <a:solidFill>
                  <a:schemeClr val="tx2"/>
                </a:solidFill>
                <a:latin typeface="Arial Narrow" panose="020B0606020202030204" pitchFamily="34" charset="0"/>
              </a:rPr>
            </a:br>
            <a:r>
              <a:rPr lang="uk-UA" sz="31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Максимум </a:t>
            </a:r>
            <a:r>
              <a:rPr lang="uk-UA" sz="3100" dirty="0">
                <a:solidFill>
                  <a:schemeClr val="tx2"/>
                </a:solidFill>
                <a:latin typeface="Arial Narrow" panose="020B0606020202030204" pitchFamily="34" charset="0"/>
              </a:rPr>
              <a:t>– перше речення.</a:t>
            </a:r>
            <a:br>
              <a:rPr lang="uk-UA" sz="3100" dirty="0">
                <a:solidFill>
                  <a:schemeClr val="tx2"/>
                </a:solidFill>
                <a:latin typeface="Arial Narrow" panose="020B0606020202030204" pitchFamily="34" charset="0"/>
              </a:rPr>
            </a:br>
            <a:r>
              <a:rPr lang="uk-UA" sz="3100" dirty="0">
                <a:solidFill>
                  <a:schemeClr val="tx2"/>
                </a:solidFill>
                <a:latin typeface="Arial Narrow" panose="020B0606020202030204" pitchFamily="34" charset="0"/>
              </a:rPr>
              <a:t/>
            </a:r>
            <a:br>
              <a:rPr lang="uk-UA" sz="3100" dirty="0">
                <a:solidFill>
                  <a:schemeClr val="tx2"/>
                </a:solidFill>
                <a:latin typeface="Arial Narrow" panose="020B0606020202030204" pitchFamily="34" charset="0"/>
              </a:rPr>
            </a:br>
            <a:r>
              <a:rPr lang="uk-UA" sz="3100" dirty="0">
                <a:solidFill>
                  <a:schemeClr val="tx2"/>
                </a:solidFill>
                <a:latin typeface="Arial Narrow" panose="020B0606020202030204" pitchFamily="34" charset="0"/>
              </a:rPr>
              <a:t>Довгим вступом «ні про що» ми ризикуємо </a:t>
            </a:r>
            <a:r>
              <a:rPr lang="uk-UA" sz="31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/>
            </a:r>
            <a:br>
              <a:rPr lang="uk-UA" sz="3100" dirty="0" smtClean="0">
                <a:solidFill>
                  <a:schemeClr val="tx2"/>
                </a:solidFill>
                <a:latin typeface="Arial Narrow" panose="020B0606020202030204" pitchFamily="34" charset="0"/>
              </a:rPr>
            </a:br>
            <a:r>
              <a:rPr lang="uk-UA" sz="31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тратити </a:t>
            </a:r>
            <a:r>
              <a:rPr lang="uk-UA" sz="3100" dirty="0">
                <a:solidFill>
                  <a:schemeClr val="tx2"/>
                </a:solidFill>
                <a:latin typeface="Arial Narrow" panose="020B0606020202030204" pitchFamily="34" charset="0"/>
              </a:rPr>
              <a:t>увагу решти 20% ще до того, </a:t>
            </a:r>
            <a:r>
              <a:rPr lang="uk-UA" sz="31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/>
            </a:r>
            <a:br>
              <a:rPr lang="uk-UA" sz="3100" dirty="0" smtClean="0">
                <a:solidFill>
                  <a:schemeClr val="tx2"/>
                </a:solidFill>
                <a:latin typeface="Arial Narrow" panose="020B0606020202030204" pitchFamily="34" charset="0"/>
              </a:rPr>
            </a:br>
            <a:r>
              <a:rPr lang="uk-UA" sz="31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як </a:t>
            </a:r>
            <a:r>
              <a:rPr lang="uk-UA" sz="3100" dirty="0">
                <a:solidFill>
                  <a:schemeClr val="tx2"/>
                </a:solidFill>
                <a:latin typeface="Arial Narrow" panose="020B0606020202030204" pitchFamily="34" charset="0"/>
              </a:rPr>
              <a:t>перейдемо до викладу основного матеріалу.</a:t>
            </a:r>
            <a:br>
              <a:rPr lang="uk-UA" sz="3100" dirty="0">
                <a:solidFill>
                  <a:schemeClr val="tx2"/>
                </a:solidFill>
                <a:latin typeface="Arial Narrow" panose="020B0606020202030204" pitchFamily="34" charset="0"/>
              </a:rPr>
            </a:br>
            <a:r>
              <a:rPr lang="uk-UA" sz="3100" dirty="0">
                <a:solidFill>
                  <a:schemeClr val="tx2"/>
                </a:solidFill>
                <a:latin typeface="Arial Narrow" panose="020B0606020202030204" pitchFamily="34" charset="0"/>
              </a:rPr>
              <a:t/>
            </a:r>
            <a:br>
              <a:rPr lang="uk-UA" sz="3100" dirty="0">
                <a:solidFill>
                  <a:schemeClr val="tx2"/>
                </a:solidFill>
                <a:latin typeface="Arial Narrow" panose="020B0606020202030204" pitchFamily="34" charset="0"/>
              </a:rPr>
            </a:br>
            <a:r>
              <a:rPr lang="uk-UA" sz="3100" b="1" dirty="0">
                <a:solidFill>
                  <a:schemeClr val="tx2"/>
                </a:solidFill>
                <a:latin typeface="Arial Narrow" panose="020B0606020202030204" pitchFamily="34" charset="0"/>
              </a:rPr>
              <a:t>Завдання першого речення – </a:t>
            </a:r>
            <a:r>
              <a:rPr lang="uk-UA" sz="31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/>
            </a:r>
            <a:br>
              <a:rPr lang="uk-UA" sz="31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</a:br>
            <a:r>
              <a:rPr lang="uk-UA" sz="31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зацікавити </a:t>
            </a:r>
            <a:r>
              <a:rPr lang="uk-UA" sz="3100" b="1" dirty="0">
                <a:solidFill>
                  <a:schemeClr val="tx2"/>
                </a:solidFill>
                <a:latin typeface="Arial Narrow" panose="020B0606020202030204" pitchFamily="34" charset="0"/>
              </a:rPr>
              <a:t>читача прочитати друге</a:t>
            </a:r>
            <a:r>
              <a:rPr lang="uk-UA" sz="3100" dirty="0">
                <a:solidFill>
                  <a:schemeClr val="tx2"/>
                </a:solidFill>
                <a:latin typeface="Arial Narrow" panose="020B0606020202030204" pitchFamily="34" charset="0"/>
              </a:rPr>
              <a:t>, </a:t>
            </a:r>
            <a:r>
              <a:rPr lang="uk-UA" sz="31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/>
            </a:r>
            <a:br>
              <a:rPr lang="uk-UA" sz="3100" dirty="0" smtClean="0">
                <a:solidFill>
                  <a:schemeClr val="tx2"/>
                </a:solidFill>
                <a:latin typeface="Arial Narrow" panose="020B0606020202030204" pitchFamily="34" charset="0"/>
              </a:rPr>
            </a:br>
            <a:r>
              <a:rPr lang="uk-UA" sz="31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а </a:t>
            </a:r>
            <a:r>
              <a:rPr lang="uk-UA" sz="3100" dirty="0">
                <a:solidFill>
                  <a:schemeClr val="tx2"/>
                </a:solidFill>
                <a:latin typeface="Arial Narrow" panose="020B0606020202030204" pitchFamily="34" charset="0"/>
              </a:rPr>
              <a:t>не прикрасити текст, як торт вишенькою.</a:t>
            </a:r>
            <a:r>
              <a:rPr lang="uk-UA" dirty="0">
                <a:solidFill>
                  <a:schemeClr val="tx2"/>
                </a:solidFill>
                <a:latin typeface="Arial Narrow" panose="020B0606020202030204" pitchFamily="34" charset="0"/>
              </a:rPr>
              <a:t/>
            </a:r>
            <a:br>
              <a:rPr lang="uk-UA" dirty="0">
                <a:solidFill>
                  <a:schemeClr val="tx2"/>
                </a:solidFill>
                <a:latin typeface="Arial Narrow" panose="020B0606020202030204" pitchFamily="34" charset="0"/>
              </a:rPr>
            </a:br>
            <a:r>
              <a:rPr lang="uk-UA" dirty="0">
                <a:solidFill>
                  <a:schemeClr val="tx2"/>
                </a:solidFill>
                <a:latin typeface="Arial Narrow" panose="020B0606020202030204" pitchFamily="34" charset="0"/>
              </a:rPr>
              <a:t/>
            </a:r>
            <a:br>
              <a:rPr lang="uk-UA" dirty="0">
                <a:solidFill>
                  <a:schemeClr val="tx2"/>
                </a:solidFill>
                <a:latin typeface="Arial Narrow" panose="020B0606020202030204" pitchFamily="34" charset="0"/>
              </a:rPr>
            </a:b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485997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22714"/>
          </a:xfrm>
        </p:spPr>
        <p:txBody>
          <a:bodyPr>
            <a:normAutofit fontScale="90000"/>
          </a:bodyPr>
          <a:lstStyle/>
          <a:p>
            <a:r>
              <a:rPr lang="uk-UA" sz="53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Уникайте </a:t>
            </a:r>
            <a:r>
              <a:rPr lang="uk-UA" sz="5300" b="1" dirty="0" err="1" smtClean="0">
                <a:solidFill>
                  <a:schemeClr val="tx2"/>
                </a:solidFill>
                <a:latin typeface="Arial Narrow" panose="020B0606020202030204" pitchFamily="34" charset="0"/>
              </a:rPr>
              <a:t>псевдоактуалізації</a:t>
            </a:r>
            <a:r>
              <a:rPr lang="uk-UA" dirty="0" smtClean="0"/>
              <a:t/>
            </a:r>
            <a:br>
              <a:rPr lang="uk-UA" dirty="0" smtClean="0"/>
            </a:br>
            <a:r>
              <a:rPr lang="uk-UA" dirty="0"/>
              <a:t/>
            </a:r>
            <a:br>
              <a:rPr lang="uk-UA" dirty="0"/>
            </a:br>
            <a:r>
              <a:rPr lang="uk-UA" sz="3100" dirty="0">
                <a:solidFill>
                  <a:schemeClr val="tx2"/>
                </a:solidFill>
                <a:latin typeface="Arial Narrow" panose="020B0606020202030204" pitchFamily="34" charset="0"/>
              </a:rPr>
              <a:t>«</a:t>
            </a:r>
            <a:r>
              <a:rPr lang="uk-UA" sz="3100" b="1" dirty="0">
                <a:solidFill>
                  <a:schemeClr val="tx2"/>
                </a:solidFill>
                <a:latin typeface="Arial Narrow" panose="020B0606020202030204" pitchFamily="34" charset="0"/>
              </a:rPr>
              <a:t>Весь світ захоплюється красою українських жінок»</a:t>
            </a:r>
            <a:r>
              <a:rPr lang="uk-UA" sz="3100" dirty="0">
                <a:solidFill>
                  <a:schemeClr val="tx2"/>
                </a:solidFill>
                <a:latin typeface="Arial Narrow" panose="020B0606020202030204" pitchFamily="34" charset="0"/>
              </a:rPr>
              <a:t> (розповідаємо </a:t>
            </a:r>
            <a:r>
              <a:rPr lang="uk-UA" sz="31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про </a:t>
            </a:r>
            <a:r>
              <a:rPr lang="uk-UA" sz="3100" dirty="0" err="1">
                <a:solidFill>
                  <a:schemeClr val="tx2"/>
                </a:solidFill>
                <a:latin typeface="Arial Narrow" panose="020B0606020202030204" pitchFamily="34" charset="0"/>
              </a:rPr>
              <a:t>бьюті-послуги</a:t>
            </a:r>
            <a:r>
              <a:rPr lang="uk-UA" sz="3100" dirty="0">
                <a:solidFill>
                  <a:schemeClr val="tx2"/>
                </a:solidFill>
                <a:latin typeface="Arial Narrow" panose="020B0606020202030204" pitchFamily="34" charset="0"/>
              </a:rPr>
              <a:t>)</a:t>
            </a:r>
            <a:br>
              <a:rPr lang="uk-UA" sz="3100" dirty="0">
                <a:solidFill>
                  <a:schemeClr val="tx2"/>
                </a:solidFill>
                <a:latin typeface="Arial Narrow" panose="020B0606020202030204" pitchFamily="34" charset="0"/>
              </a:rPr>
            </a:br>
            <a:r>
              <a:rPr lang="uk-UA" sz="3100" dirty="0">
                <a:solidFill>
                  <a:schemeClr val="tx2"/>
                </a:solidFill>
                <a:latin typeface="Arial Narrow" panose="020B0606020202030204" pitchFamily="34" charset="0"/>
              </a:rPr>
              <a:t/>
            </a:r>
            <a:br>
              <a:rPr lang="uk-UA" sz="3100" dirty="0">
                <a:solidFill>
                  <a:schemeClr val="tx2"/>
                </a:solidFill>
                <a:latin typeface="Arial Narrow" panose="020B0606020202030204" pitchFamily="34" charset="0"/>
              </a:rPr>
            </a:br>
            <a:r>
              <a:rPr lang="uk-UA" sz="3100" dirty="0">
                <a:solidFill>
                  <a:schemeClr val="tx2"/>
                </a:solidFill>
                <a:latin typeface="Arial Narrow" panose="020B0606020202030204" pitchFamily="34" charset="0"/>
              </a:rPr>
              <a:t/>
            </a:r>
            <a:br>
              <a:rPr lang="uk-UA" sz="3100" dirty="0">
                <a:solidFill>
                  <a:schemeClr val="tx2"/>
                </a:solidFill>
                <a:latin typeface="Arial Narrow" panose="020B0606020202030204" pitchFamily="34" charset="0"/>
              </a:rPr>
            </a:br>
            <a:r>
              <a:rPr lang="uk-UA" sz="3100" dirty="0">
                <a:solidFill>
                  <a:schemeClr val="tx2"/>
                </a:solidFill>
                <a:latin typeface="Arial Narrow" panose="020B0606020202030204" pitchFamily="34" charset="0"/>
              </a:rPr>
              <a:t>«</a:t>
            </a:r>
            <a:r>
              <a:rPr lang="uk-UA" sz="3100" b="1" dirty="0">
                <a:solidFill>
                  <a:schemeClr val="tx2"/>
                </a:solidFill>
                <a:latin typeface="Arial Narrow" panose="020B0606020202030204" pitchFamily="34" charset="0"/>
              </a:rPr>
              <a:t>З давніх-давен українці</a:t>
            </a:r>
            <a:r>
              <a:rPr lang="uk-UA" sz="3100" dirty="0">
                <a:solidFill>
                  <a:schemeClr val="tx2"/>
                </a:solidFill>
                <a:latin typeface="Arial Narrow" panose="020B0606020202030204" pitchFamily="34" charset="0"/>
              </a:rPr>
              <a:t> </a:t>
            </a:r>
            <a:r>
              <a:rPr lang="uk-UA" sz="3100" b="1" dirty="0">
                <a:solidFill>
                  <a:schemeClr val="tx2"/>
                </a:solidFill>
                <a:latin typeface="Arial Narrow" panose="020B0606020202030204" pitchFamily="34" charset="0"/>
              </a:rPr>
              <a:t>шанували сімейні цінності» </a:t>
            </a:r>
            <a:br>
              <a:rPr lang="uk-UA" sz="3100" b="1" dirty="0">
                <a:solidFill>
                  <a:schemeClr val="tx2"/>
                </a:solidFill>
                <a:latin typeface="Arial Narrow" panose="020B0606020202030204" pitchFamily="34" charset="0"/>
              </a:rPr>
            </a:br>
            <a:r>
              <a:rPr lang="uk-UA" sz="3100" dirty="0">
                <a:solidFill>
                  <a:schemeClr val="tx2"/>
                </a:solidFill>
                <a:latin typeface="Arial Narrow" panose="020B0606020202030204" pitchFamily="34" charset="0"/>
              </a:rPr>
              <a:t>(про послуги з організації весілля)</a:t>
            </a:r>
            <a:br>
              <a:rPr lang="uk-UA" sz="3100" dirty="0">
                <a:solidFill>
                  <a:schemeClr val="tx2"/>
                </a:solidFill>
                <a:latin typeface="Arial Narrow" panose="020B0606020202030204" pitchFamily="34" charset="0"/>
              </a:rPr>
            </a:br>
            <a:r>
              <a:rPr lang="uk-UA" sz="3100" dirty="0">
                <a:solidFill>
                  <a:schemeClr val="tx2"/>
                </a:solidFill>
                <a:latin typeface="Arial Narrow" panose="020B0606020202030204" pitchFamily="34" charset="0"/>
              </a:rPr>
              <a:t/>
            </a:r>
            <a:br>
              <a:rPr lang="uk-UA" sz="3100" dirty="0">
                <a:solidFill>
                  <a:schemeClr val="tx2"/>
                </a:solidFill>
                <a:latin typeface="Arial Narrow" panose="020B0606020202030204" pitchFamily="34" charset="0"/>
              </a:rPr>
            </a:br>
            <a:r>
              <a:rPr lang="uk-UA" sz="3100" dirty="0">
                <a:solidFill>
                  <a:schemeClr val="tx2"/>
                </a:solidFill>
                <a:latin typeface="Arial Narrow" panose="020B0606020202030204" pitchFamily="34" charset="0"/>
              </a:rPr>
              <a:t/>
            </a:r>
            <a:br>
              <a:rPr lang="uk-UA" sz="3100" dirty="0">
                <a:solidFill>
                  <a:schemeClr val="tx2"/>
                </a:solidFill>
                <a:latin typeface="Arial Narrow" panose="020B0606020202030204" pitchFamily="34" charset="0"/>
              </a:rPr>
            </a:br>
            <a:r>
              <a:rPr lang="uk-UA" sz="3100" b="1" dirty="0">
                <a:solidFill>
                  <a:schemeClr val="tx2"/>
                </a:solidFill>
                <a:latin typeface="Arial Narrow" panose="020B0606020202030204" pitchFamily="34" charset="0"/>
              </a:rPr>
              <a:t>«Наші мудрі предки казали: бережи здоров</a:t>
            </a:r>
            <a:r>
              <a:rPr lang="en-US" sz="3100" b="1" dirty="0">
                <a:solidFill>
                  <a:schemeClr val="tx2"/>
                </a:solidFill>
                <a:latin typeface="Arial Narrow" panose="020B0606020202030204" pitchFamily="34" charset="0"/>
              </a:rPr>
              <a:t>’</a:t>
            </a:r>
            <a:r>
              <a:rPr lang="uk-UA" sz="3100" b="1" dirty="0">
                <a:solidFill>
                  <a:schemeClr val="tx2"/>
                </a:solidFill>
                <a:latin typeface="Arial Narrow" panose="020B0606020202030204" pitchFamily="34" charset="0"/>
              </a:rPr>
              <a:t>я змолоду» </a:t>
            </a:r>
            <a:r>
              <a:rPr lang="uk-UA" sz="3100" dirty="0">
                <a:solidFill>
                  <a:schemeClr val="tx2"/>
                </a:solidFill>
                <a:latin typeface="Arial Narrow" panose="020B0606020202030204" pitchFamily="34" charset="0"/>
              </a:rPr>
              <a:t>(реклама клініки)</a:t>
            </a:r>
            <a:r>
              <a:rPr lang="uk-UA" dirty="0">
                <a:solidFill>
                  <a:schemeClr val="tx2"/>
                </a:solidFill>
                <a:latin typeface="Arial Narrow" panose="020B0606020202030204" pitchFamily="34" charset="0"/>
              </a:rPr>
              <a:t/>
            </a:r>
            <a:br>
              <a:rPr lang="uk-UA" dirty="0">
                <a:solidFill>
                  <a:schemeClr val="tx2"/>
                </a:solidFill>
                <a:latin typeface="Arial Narrow" panose="020B0606020202030204" pitchFamily="34" charset="0"/>
              </a:rPr>
            </a:b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13242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274638"/>
            <a:ext cx="8640960" cy="6322714"/>
          </a:xfrm>
        </p:spPr>
        <p:txBody>
          <a:bodyPr>
            <a:normAutofit/>
          </a:bodyPr>
          <a:lstStyle/>
          <a:p>
            <a:r>
              <a:rPr lang="uk-UA" sz="48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Універсальний початок </a:t>
            </a:r>
            <a:br>
              <a:rPr lang="uk-UA" sz="48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</a:br>
            <a:r>
              <a:rPr lang="uk-UA" sz="48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«ні про що»</a:t>
            </a:r>
            <a:r>
              <a:rPr lang="uk-UA" dirty="0" smtClean="0"/>
              <a:t/>
            </a:r>
            <a:br>
              <a:rPr lang="uk-UA" dirty="0" smtClean="0"/>
            </a:br>
            <a:r>
              <a:rPr lang="uk-UA" dirty="0"/>
              <a:t/>
            </a:r>
            <a:br>
              <a:rPr lang="uk-UA" dirty="0"/>
            </a:br>
            <a:r>
              <a:rPr lang="uk-UA" sz="28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«Ні для кого не секрет, </a:t>
            </a:r>
            <a:br>
              <a:rPr lang="uk-UA" sz="2800" dirty="0" smtClean="0">
                <a:solidFill>
                  <a:schemeClr val="tx2"/>
                </a:solidFill>
                <a:latin typeface="Arial Narrow" panose="020B0606020202030204" pitchFamily="34" charset="0"/>
              </a:rPr>
            </a:br>
            <a:r>
              <a:rPr lang="uk-UA" sz="28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що в Україні зараз важкі часи…»</a:t>
            </a:r>
            <a:r>
              <a:rPr lang="uk-UA" dirty="0">
                <a:solidFill>
                  <a:schemeClr val="tx2"/>
                </a:solidFill>
                <a:latin typeface="Arial Narrow" panose="020B0606020202030204" pitchFamily="34" charset="0"/>
              </a:rPr>
              <a:t/>
            </a:r>
            <a:br>
              <a:rPr lang="uk-UA" dirty="0">
                <a:solidFill>
                  <a:schemeClr val="tx2"/>
                </a:solidFill>
                <a:latin typeface="Arial Narrow" panose="020B0606020202030204" pitchFamily="34" charset="0"/>
              </a:rPr>
            </a:b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784709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48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Приклад вдалого вступу</a:t>
            </a:r>
            <a:endParaRPr lang="uk-UA" sz="4800" b="1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pic>
        <p:nvPicPr>
          <p:cNvPr id="6146" name="Picture 2" descr="D:\Робочий стіл HDD\ВІТАЛІ\ФЛЕШКА\Презентації\частина 2 Формати постів\Приклад поста гарна підводка про корону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700808"/>
            <a:ext cx="8640960" cy="4941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93584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250706"/>
          </a:xfrm>
        </p:spPr>
        <p:txBody>
          <a:bodyPr/>
          <a:lstStyle/>
          <a:p>
            <a:r>
              <a:rPr lang="uk-UA" sz="48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3. Іншомовні слова </a:t>
            </a:r>
            <a:br>
              <a:rPr lang="uk-UA" sz="48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</a:br>
            <a:r>
              <a:rPr lang="uk-UA" sz="48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та скорочення</a:t>
            </a:r>
            <a:r>
              <a:rPr lang="uk-UA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/>
            </a:r>
            <a:br>
              <a:rPr lang="uk-UA" dirty="0" smtClean="0">
                <a:solidFill>
                  <a:schemeClr val="tx2"/>
                </a:solidFill>
                <a:latin typeface="Arial Narrow" panose="020B0606020202030204" pitchFamily="34" charset="0"/>
              </a:rPr>
            </a:br>
            <a:r>
              <a:rPr lang="uk-UA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/>
            </a:r>
            <a:br>
              <a:rPr lang="uk-UA" dirty="0" smtClean="0">
                <a:solidFill>
                  <a:schemeClr val="tx2"/>
                </a:solidFill>
                <a:latin typeface="Arial Narrow" panose="020B0606020202030204" pitchFamily="34" charset="0"/>
              </a:rPr>
            </a:br>
            <a:r>
              <a:rPr lang="ru-RU" sz="28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• </a:t>
            </a:r>
            <a:r>
              <a:rPr lang="ru-RU" sz="2800" dirty="0" err="1" smtClean="0">
                <a:solidFill>
                  <a:schemeClr val="tx2"/>
                </a:solidFill>
                <a:latin typeface="Arial Narrow" panose="020B0606020202030204" pitchFamily="34" charset="0"/>
              </a:rPr>
              <a:t>пояснюються</a:t>
            </a:r>
            <a:r>
              <a:rPr lang="ru-RU" sz="28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 </a:t>
            </a:r>
            <a:r>
              <a:rPr lang="ru-RU" sz="2800" dirty="0" err="1" smtClean="0">
                <a:solidFill>
                  <a:schemeClr val="tx2"/>
                </a:solidFill>
                <a:latin typeface="Arial Narrow" panose="020B0606020202030204" pitchFamily="34" charset="0"/>
              </a:rPr>
              <a:t>відразу</a:t>
            </a:r>
            <a:r>
              <a:rPr lang="ru-RU" sz="28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; </a:t>
            </a:r>
            <a:br>
              <a:rPr lang="ru-RU" sz="2800" dirty="0" smtClean="0">
                <a:solidFill>
                  <a:schemeClr val="tx2"/>
                </a:solidFill>
                <a:latin typeface="Arial Narrow" panose="020B0606020202030204" pitchFamily="34" charset="0"/>
              </a:rPr>
            </a:br>
            <a:r>
              <a:rPr lang="ru-RU" sz="28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/>
            </a:r>
            <a:br>
              <a:rPr lang="ru-RU" sz="2800" dirty="0" smtClean="0">
                <a:solidFill>
                  <a:schemeClr val="tx2"/>
                </a:solidFill>
                <a:latin typeface="Arial Narrow" panose="020B0606020202030204" pitchFamily="34" charset="0"/>
              </a:rPr>
            </a:br>
            <a:r>
              <a:rPr lang="ru-RU" sz="28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• </a:t>
            </a:r>
            <a:r>
              <a:rPr lang="ru-RU" sz="2800" dirty="0" err="1" smtClean="0">
                <a:solidFill>
                  <a:schemeClr val="tx2"/>
                </a:solidFill>
                <a:latin typeface="Arial Narrow" panose="020B0606020202030204" pitchFamily="34" charset="0"/>
              </a:rPr>
              <a:t>речення</a:t>
            </a:r>
            <a:r>
              <a:rPr lang="ru-RU" sz="28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 не </a:t>
            </a:r>
            <a:r>
              <a:rPr lang="ru-RU" sz="2800" dirty="0" err="1" smtClean="0">
                <a:solidFill>
                  <a:schemeClr val="tx2"/>
                </a:solidFill>
                <a:latin typeface="Arial Narrow" panose="020B0606020202030204" pitchFamily="34" charset="0"/>
              </a:rPr>
              <a:t>починається</a:t>
            </a:r>
            <a:r>
              <a:rPr lang="ru-RU" sz="28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 </a:t>
            </a:r>
            <a:r>
              <a:rPr lang="ru-RU" sz="2800" dirty="0" err="1" smtClean="0">
                <a:solidFill>
                  <a:schemeClr val="tx2"/>
                </a:solidFill>
                <a:latin typeface="Arial Narrow" panose="020B0606020202030204" pitchFamily="34" charset="0"/>
              </a:rPr>
              <a:t>зі</a:t>
            </a:r>
            <a:r>
              <a:rPr lang="ru-RU" sz="28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 </a:t>
            </a:r>
            <a:r>
              <a:rPr lang="ru-RU" sz="2800" dirty="0" err="1" smtClean="0">
                <a:solidFill>
                  <a:schemeClr val="tx2"/>
                </a:solidFill>
                <a:latin typeface="Arial Narrow" panose="020B0606020202030204" pitchFamily="34" charset="0"/>
              </a:rPr>
              <a:t>скорочення</a:t>
            </a:r>
            <a:r>
              <a:rPr lang="ru-RU" sz="28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; </a:t>
            </a:r>
            <a:br>
              <a:rPr lang="ru-RU" sz="2800" dirty="0" smtClean="0">
                <a:solidFill>
                  <a:schemeClr val="tx2"/>
                </a:solidFill>
                <a:latin typeface="Arial Narrow" panose="020B0606020202030204" pitchFamily="34" charset="0"/>
              </a:rPr>
            </a:br>
            <a:r>
              <a:rPr lang="ru-RU" sz="28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/>
            </a:r>
            <a:br>
              <a:rPr lang="ru-RU" sz="2800" dirty="0" smtClean="0">
                <a:solidFill>
                  <a:schemeClr val="tx2"/>
                </a:solidFill>
                <a:latin typeface="Arial Narrow" panose="020B0606020202030204" pitchFamily="34" charset="0"/>
              </a:rPr>
            </a:br>
            <a:r>
              <a:rPr lang="ru-RU" sz="28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• </a:t>
            </a:r>
            <a:r>
              <a:rPr lang="ru-RU" sz="2800" dirty="0" err="1" smtClean="0">
                <a:solidFill>
                  <a:schemeClr val="tx2"/>
                </a:solidFill>
                <a:latin typeface="Arial Narrow" panose="020B0606020202030204" pitchFamily="34" charset="0"/>
              </a:rPr>
              <a:t>перевага</a:t>
            </a:r>
            <a:r>
              <a:rPr lang="ru-RU" sz="28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 – </a:t>
            </a:r>
            <a:r>
              <a:rPr lang="ru-RU" sz="2800" dirty="0" err="1" smtClean="0">
                <a:solidFill>
                  <a:schemeClr val="tx2"/>
                </a:solidFill>
                <a:latin typeface="Arial Narrow" panose="020B0606020202030204" pitchFamily="34" charset="0"/>
              </a:rPr>
              <a:t>простішому</a:t>
            </a:r>
            <a:r>
              <a:rPr lang="ru-RU" sz="28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 </a:t>
            </a:r>
            <a:r>
              <a:rPr lang="ru-RU" sz="2800" dirty="0" err="1" smtClean="0">
                <a:solidFill>
                  <a:schemeClr val="tx2"/>
                </a:solidFill>
                <a:latin typeface="Arial Narrow" panose="020B0606020202030204" pitchFamily="34" charset="0"/>
              </a:rPr>
              <a:t>варіанту</a:t>
            </a:r>
            <a:endParaRPr lang="uk-UA" sz="28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4612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250706"/>
          </a:xfrm>
        </p:spPr>
        <p:txBody>
          <a:bodyPr/>
          <a:lstStyle/>
          <a:p>
            <a:r>
              <a:rPr lang="uk-UA" sz="48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4. Візуальна зручність</a:t>
            </a:r>
            <a:r>
              <a:rPr lang="uk-UA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/>
            </a:r>
            <a:br>
              <a:rPr lang="uk-UA" dirty="0" smtClean="0">
                <a:solidFill>
                  <a:schemeClr val="tx2"/>
                </a:solidFill>
                <a:latin typeface="Arial Narrow" panose="020B0606020202030204" pitchFamily="34" charset="0"/>
              </a:rPr>
            </a:br>
            <a:r>
              <a:rPr lang="uk-UA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/>
            </a:r>
            <a:br>
              <a:rPr lang="uk-UA" dirty="0" smtClean="0">
                <a:solidFill>
                  <a:schemeClr val="tx2"/>
                </a:solidFill>
                <a:latin typeface="Arial Narrow" panose="020B0606020202030204" pitchFamily="34" charset="0"/>
              </a:rPr>
            </a:br>
            <a:r>
              <a:rPr lang="uk-UA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 </a:t>
            </a:r>
            <a:r>
              <a:rPr lang="ru-RU" sz="28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• текст </a:t>
            </a:r>
            <a:r>
              <a:rPr lang="ru-RU" sz="2800" dirty="0" err="1" smtClean="0">
                <a:solidFill>
                  <a:schemeClr val="tx2"/>
                </a:solidFill>
                <a:latin typeface="Arial Narrow" panose="020B0606020202030204" pitchFamily="34" charset="0"/>
              </a:rPr>
              <a:t>поділений</a:t>
            </a:r>
            <a:r>
              <a:rPr lang="ru-RU" sz="28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 на </a:t>
            </a:r>
            <a:r>
              <a:rPr lang="ru-RU" sz="2800" dirty="0" err="1" smtClean="0">
                <a:solidFill>
                  <a:schemeClr val="tx2"/>
                </a:solidFill>
                <a:latin typeface="Arial Narrow" panose="020B0606020202030204" pitchFamily="34" charset="0"/>
              </a:rPr>
              <a:t>абзаци</a:t>
            </a:r>
            <a:r>
              <a:rPr lang="ru-RU" sz="28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; </a:t>
            </a:r>
            <a:br>
              <a:rPr lang="ru-RU" sz="2800" dirty="0" smtClean="0">
                <a:solidFill>
                  <a:schemeClr val="tx2"/>
                </a:solidFill>
                <a:latin typeface="Arial Narrow" panose="020B0606020202030204" pitchFamily="34" charset="0"/>
              </a:rPr>
            </a:br>
            <a:r>
              <a:rPr lang="ru-RU" sz="28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/>
            </a:r>
            <a:br>
              <a:rPr lang="ru-RU" sz="2800" dirty="0" smtClean="0">
                <a:solidFill>
                  <a:schemeClr val="tx2"/>
                </a:solidFill>
                <a:latin typeface="Arial Narrow" panose="020B0606020202030204" pitchFamily="34" charset="0"/>
              </a:rPr>
            </a:br>
            <a:r>
              <a:rPr lang="ru-RU" sz="28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• є </a:t>
            </a:r>
            <a:r>
              <a:rPr lang="ru-RU" sz="2800" dirty="0" err="1" smtClean="0">
                <a:solidFill>
                  <a:schemeClr val="tx2"/>
                </a:solidFill>
                <a:latin typeface="Arial Narrow" panose="020B0606020202030204" pitchFamily="34" charset="0"/>
              </a:rPr>
              <a:t>пробіли</a:t>
            </a:r>
            <a:r>
              <a:rPr lang="ru-RU" sz="28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 </a:t>
            </a:r>
            <a:r>
              <a:rPr lang="ru-RU" sz="2800" dirty="0" err="1" smtClean="0">
                <a:solidFill>
                  <a:schemeClr val="tx2"/>
                </a:solidFill>
                <a:latin typeface="Arial Narrow" panose="020B0606020202030204" pitchFamily="34" charset="0"/>
              </a:rPr>
              <a:t>між</a:t>
            </a:r>
            <a:r>
              <a:rPr lang="ru-RU" sz="28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 абзацами; </a:t>
            </a:r>
            <a:br>
              <a:rPr lang="ru-RU" sz="2800" dirty="0" smtClean="0">
                <a:solidFill>
                  <a:schemeClr val="tx2"/>
                </a:solidFill>
                <a:latin typeface="Arial Narrow" panose="020B0606020202030204" pitchFamily="34" charset="0"/>
              </a:rPr>
            </a:br>
            <a:r>
              <a:rPr lang="ru-RU" sz="28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/>
            </a:r>
            <a:br>
              <a:rPr lang="ru-RU" sz="2800" dirty="0" smtClean="0">
                <a:solidFill>
                  <a:schemeClr val="tx2"/>
                </a:solidFill>
                <a:latin typeface="Arial Narrow" panose="020B0606020202030204" pitchFamily="34" charset="0"/>
              </a:rPr>
            </a:br>
            <a:r>
              <a:rPr lang="ru-RU" sz="28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• </a:t>
            </a:r>
            <a:r>
              <a:rPr lang="ru-RU" sz="2800" dirty="0" err="1" smtClean="0">
                <a:solidFill>
                  <a:schemeClr val="tx2"/>
                </a:solidFill>
                <a:latin typeface="Arial Narrow" panose="020B0606020202030204" pitchFamily="34" charset="0"/>
              </a:rPr>
              <a:t>розумна</a:t>
            </a:r>
            <a:r>
              <a:rPr lang="ru-RU" sz="28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 </a:t>
            </a:r>
            <a:r>
              <a:rPr lang="ru-RU" sz="2800" dirty="0" err="1" smtClean="0">
                <a:solidFill>
                  <a:schemeClr val="tx2"/>
                </a:solidFill>
                <a:latin typeface="Arial Narrow" panose="020B0606020202030204" pitchFamily="34" charset="0"/>
              </a:rPr>
              <a:t>довжина</a:t>
            </a:r>
            <a:r>
              <a:rPr lang="ru-RU" sz="28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 </a:t>
            </a:r>
            <a:r>
              <a:rPr lang="ru-RU" sz="2800" dirty="0" err="1" smtClean="0">
                <a:solidFill>
                  <a:schemeClr val="tx2"/>
                </a:solidFill>
                <a:latin typeface="Arial Narrow" panose="020B0606020202030204" pitchFamily="34" charset="0"/>
              </a:rPr>
              <a:t>абзаців</a:t>
            </a:r>
            <a:r>
              <a:rPr lang="ru-RU" sz="28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/>
            </a:r>
            <a:br>
              <a:rPr lang="ru-RU" sz="2800" dirty="0" smtClean="0">
                <a:solidFill>
                  <a:schemeClr val="tx2"/>
                </a:solidFill>
                <a:latin typeface="Arial Narrow" panose="020B0606020202030204" pitchFamily="34" charset="0"/>
              </a:rPr>
            </a:br>
            <a:r>
              <a:rPr lang="ru-RU" sz="2800" dirty="0">
                <a:solidFill>
                  <a:schemeClr val="tx2"/>
                </a:solidFill>
                <a:latin typeface="Arial Narrow" panose="020B0606020202030204" pitchFamily="34" charset="0"/>
              </a:rPr>
              <a:t/>
            </a:r>
            <a:br>
              <a:rPr lang="ru-RU" sz="2800" dirty="0">
                <a:solidFill>
                  <a:schemeClr val="tx2"/>
                </a:solidFill>
                <a:latin typeface="Arial Narrow" panose="020B0606020202030204" pitchFamily="34" charset="0"/>
              </a:rPr>
            </a:br>
            <a:r>
              <a:rPr lang="ru-RU" sz="2800" dirty="0">
                <a:solidFill>
                  <a:schemeClr val="tx2"/>
                </a:solidFill>
                <a:latin typeface="Arial Narrow" panose="020B0606020202030204" pitchFamily="34" charset="0"/>
              </a:rPr>
              <a:t>• </a:t>
            </a:r>
            <a:r>
              <a:rPr lang="ru-RU" sz="28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за потреби є </a:t>
            </a:r>
            <a:r>
              <a:rPr lang="ru-RU" sz="2800" dirty="0" err="1" smtClean="0">
                <a:solidFill>
                  <a:schemeClr val="tx2"/>
                </a:solidFill>
                <a:latin typeface="Arial Narrow" panose="020B0606020202030204" pitchFamily="34" charset="0"/>
              </a:rPr>
              <a:t>підзаголовки</a:t>
            </a:r>
            <a:endParaRPr lang="uk-UA" sz="28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1228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48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Приклад візуальної зручності</a:t>
            </a:r>
            <a:endParaRPr lang="uk-UA" sz="4800" b="1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pic>
        <p:nvPicPr>
          <p:cNvPr id="7170" name="Picture 2" descr="D:\Робочий стіл HDD\ВІТАЛІ\ФЛЕШКА\НСЖУ\НСЖУ преза 2910\Громадське приклади людяних запитань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844824"/>
            <a:ext cx="8136904" cy="4464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09150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250706"/>
          </a:xfrm>
        </p:spPr>
        <p:txBody>
          <a:bodyPr/>
          <a:lstStyle/>
          <a:p>
            <a:r>
              <a:rPr lang="uk-UA" sz="48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5. Зручність при читанні вголос</a:t>
            </a:r>
            <a:r>
              <a:rPr lang="uk-UA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/>
            </a:r>
            <a:br>
              <a:rPr lang="uk-UA" dirty="0" smtClean="0">
                <a:solidFill>
                  <a:schemeClr val="tx2"/>
                </a:solidFill>
                <a:latin typeface="Arial Narrow" panose="020B0606020202030204" pitchFamily="34" charset="0"/>
              </a:rPr>
            </a:br>
            <a:r>
              <a:rPr lang="uk-UA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/>
            </a:r>
            <a:br>
              <a:rPr lang="uk-UA" dirty="0" smtClean="0">
                <a:solidFill>
                  <a:schemeClr val="tx2"/>
                </a:solidFill>
                <a:latin typeface="Arial Narrow" panose="020B0606020202030204" pitchFamily="34" charset="0"/>
              </a:rPr>
            </a:br>
            <a:r>
              <a:rPr lang="ru-RU" sz="28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• </a:t>
            </a:r>
            <a:r>
              <a:rPr lang="ru-RU" sz="2800" dirty="0" err="1" smtClean="0">
                <a:solidFill>
                  <a:schemeClr val="tx2"/>
                </a:solidFill>
                <a:latin typeface="Arial Narrow" panose="020B0606020202030204" pitchFamily="34" charset="0"/>
              </a:rPr>
              <a:t>вистачає</a:t>
            </a:r>
            <a:r>
              <a:rPr lang="ru-RU" sz="28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 </a:t>
            </a:r>
            <a:r>
              <a:rPr lang="ru-RU" sz="2800" dirty="0" err="1" smtClean="0">
                <a:solidFill>
                  <a:schemeClr val="tx2"/>
                </a:solidFill>
                <a:latin typeface="Arial Narrow" panose="020B0606020202030204" pitchFamily="34" charset="0"/>
              </a:rPr>
              <a:t>дихання</a:t>
            </a:r>
            <a:r>
              <a:rPr lang="ru-RU" sz="28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; </a:t>
            </a:r>
            <a:br>
              <a:rPr lang="ru-RU" sz="2800" dirty="0" smtClean="0">
                <a:solidFill>
                  <a:schemeClr val="tx2"/>
                </a:solidFill>
                <a:latin typeface="Arial Narrow" panose="020B0606020202030204" pitchFamily="34" charset="0"/>
              </a:rPr>
            </a:br>
            <a:r>
              <a:rPr lang="ru-RU" sz="28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/>
            </a:r>
            <a:br>
              <a:rPr lang="ru-RU" sz="2800" dirty="0" smtClean="0">
                <a:solidFill>
                  <a:schemeClr val="tx2"/>
                </a:solidFill>
                <a:latin typeface="Arial Narrow" panose="020B0606020202030204" pitchFamily="34" charset="0"/>
              </a:rPr>
            </a:br>
            <a:r>
              <a:rPr lang="ru-RU" sz="28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• </a:t>
            </a:r>
            <a:r>
              <a:rPr lang="ru-RU" sz="2800" dirty="0" err="1" smtClean="0">
                <a:solidFill>
                  <a:schemeClr val="tx2"/>
                </a:solidFill>
                <a:latin typeface="Arial Narrow" panose="020B0606020202030204" pitchFamily="34" charset="0"/>
              </a:rPr>
              <a:t>милозвучні</a:t>
            </a:r>
            <a:r>
              <a:rPr lang="ru-RU" sz="28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 </a:t>
            </a:r>
            <a:r>
              <a:rPr lang="ru-RU" sz="2800" dirty="0" err="1" smtClean="0">
                <a:solidFill>
                  <a:schemeClr val="tx2"/>
                </a:solidFill>
                <a:latin typeface="Arial Narrow" panose="020B0606020202030204" pitchFamily="34" charset="0"/>
              </a:rPr>
              <a:t>поєднання</a:t>
            </a:r>
            <a:endParaRPr lang="uk-UA" sz="28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0320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250706"/>
          </a:xfrm>
        </p:spPr>
        <p:txBody>
          <a:bodyPr>
            <a:normAutofit/>
          </a:bodyPr>
          <a:lstStyle/>
          <a:p>
            <a:pPr algn="l"/>
            <a:r>
              <a:rPr lang="uk-UA" sz="48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Що можна покращити?</a:t>
            </a:r>
            <a:r>
              <a:rPr lang="uk-UA" sz="48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/>
            </a:r>
            <a:br>
              <a:rPr lang="uk-UA" sz="4800" dirty="0" smtClean="0">
                <a:solidFill>
                  <a:schemeClr val="tx2"/>
                </a:solidFill>
                <a:latin typeface="Arial Narrow" panose="020B0606020202030204" pitchFamily="34" charset="0"/>
              </a:rPr>
            </a:br>
            <a:r>
              <a:rPr lang="uk-UA" dirty="0" smtClean="0">
                <a:latin typeface="Arial Narrow" panose="020B0606020202030204" pitchFamily="34" charset="0"/>
              </a:rPr>
              <a:t/>
            </a:r>
            <a:br>
              <a:rPr lang="uk-UA" dirty="0" smtClean="0">
                <a:latin typeface="Arial Narrow" panose="020B0606020202030204" pitchFamily="34" charset="0"/>
              </a:rPr>
            </a:br>
            <a:r>
              <a:rPr lang="uk-UA" dirty="0">
                <a:latin typeface="Arial Narrow" panose="020B0606020202030204" pitchFamily="34" charset="0"/>
              </a:rPr>
              <a:t/>
            </a:r>
            <a:br>
              <a:rPr lang="uk-UA" dirty="0">
                <a:latin typeface="Arial Narrow" panose="020B0606020202030204" pitchFamily="34" charset="0"/>
              </a:rPr>
            </a:br>
            <a:r>
              <a:rPr lang="uk-UA" sz="28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В умовах наближення осінньо-зимового сезону на фоні продовження ракетних атак особливої актуальності знову набуває забезпечення промислових та складських приміщень засобами безперебійного живлення</a:t>
            </a:r>
            <a:endParaRPr lang="uk-UA" sz="28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7869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250706"/>
          </a:xfrm>
        </p:spPr>
        <p:txBody>
          <a:bodyPr>
            <a:normAutofit/>
          </a:bodyPr>
          <a:lstStyle/>
          <a:p>
            <a:pPr algn="l"/>
            <a:r>
              <a:rPr lang="uk-UA" sz="48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Зверніть увагу</a:t>
            </a:r>
            <a:r>
              <a:rPr lang="uk-UA" sz="48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/>
            </a:r>
            <a:br>
              <a:rPr lang="uk-UA" sz="4800" dirty="0" smtClean="0">
                <a:solidFill>
                  <a:schemeClr val="tx2"/>
                </a:solidFill>
                <a:latin typeface="Arial Narrow" panose="020B0606020202030204" pitchFamily="34" charset="0"/>
              </a:rPr>
            </a:br>
            <a:r>
              <a:rPr lang="uk-UA" dirty="0" smtClean="0">
                <a:latin typeface="Arial Narrow" panose="020B0606020202030204" pitchFamily="34" charset="0"/>
              </a:rPr>
              <a:t/>
            </a:r>
            <a:br>
              <a:rPr lang="uk-UA" dirty="0" smtClean="0">
                <a:latin typeface="Arial Narrow" panose="020B0606020202030204" pitchFamily="34" charset="0"/>
              </a:rPr>
            </a:br>
            <a:r>
              <a:rPr lang="uk-UA" dirty="0">
                <a:latin typeface="Arial Narrow" panose="020B0606020202030204" pitchFamily="34" charset="0"/>
              </a:rPr>
              <a:t/>
            </a:r>
            <a:br>
              <a:rPr lang="uk-UA" dirty="0">
                <a:latin typeface="Arial Narrow" panose="020B0606020202030204" pitchFamily="34" charset="0"/>
              </a:rPr>
            </a:br>
            <a:r>
              <a:rPr lang="uk-UA" sz="28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В </a:t>
            </a:r>
            <a:r>
              <a:rPr lang="uk-UA" sz="28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умовах</a:t>
            </a:r>
            <a:r>
              <a:rPr lang="uk-UA" sz="28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 </a:t>
            </a:r>
            <a:r>
              <a:rPr lang="uk-UA" sz="28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наближення</a:t>
            </a:r>
            <a:r>
              <a:rPr lang="uk-UA" sz="28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 осінньо-зимового </a:t>
            </a:r>
            <a:r>
              <a:rPr lang="uk-UA" sz="28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сезону</a:t>
            </a:r>
            <a:r>
              <a:rPr lang="uk-UA" sz="28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 на </a:t>
            </a:r>
            <a:r>
              <a:rPr lang="uk-UA" sz="28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фоні</a:t>
            </a:r>
            <a:r>
              <a:rPr lang="uk-UA" sz="28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 </a:t>
            </a:r>
            <a:r>
              <a:rPr lang="uk-UA" sz="28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продовження</a:t>
            </a:r>
            <a:r>
              <a:rPr lang="uk-UA" sz="28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 ракетних </a:t>
            </a:r>
            <a:r>
              <a:rPr lang="uk-UA" sz="28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атак</a:t>
            </a:r>
            <a:r>
              <a:rPr lang="uk-UA" sz="28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 особливої </a:t>
            </a:r>
            <a:r>
              <a:rPr lang="uk-UA" sz="28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актуальності</a:t>
            </a:r>
            <a:r>
              <a:rPr lang="uk-UA" sz="28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 знову набуває </a:t>
            </a:r>
            <a:r>
              <a:rPr lang="uk-UA" sz="28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забезпечення</a:t>
            </a:r>
            <a:r>
              <a:rPr lang="uk-UA" sz="28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 промислових та складських </a:t>
            </a:r>
            <a:r>
              <a:rPr lang="uk-UA" sz="28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приміщень</a:t>
            </a:r>
            <a:r>
              <a:rPr lang="uk-UA" sz="28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 </a:t>
            </a:r>
            <a:r>
              <a:rPr lang="uk-UA" sz="28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засобами</a:t>
            </a:r>
            <a:r>
              <a:rPr lang="uk-UA" sz="28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 безперебійного </a:t>
            </a:r>
            <a:r>
              <a:rPr lang="uk-UA" sz="28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живлення</a:t>
            </a:r>
            <a:endParaRPr lang="uk-UA" sz="2800" b="1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4452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20688"/>
            <a:ext cx="8229600" cy="5904656"/>
          </a:xfrm>
        </p:spPr>
        <p:txBody>
          <a:bodyPr>
            <a:normAutofit/>
          </a:bodyPr>
          <a:lstStyle/>
          <a:p>
            <a:r>
              <a:rPr lang="uk-UA" sz="48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Уникайте нагромадження абстрактних іменників</a:t>
            </a:r>
            <a:br>
              <a:rPr lang="uk-UA" sz="48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</a:br>
            <a:r>
              <a:rPr lang="uk-UA" sz="2800" b="1" dirty="0">
                <a:solidFill>
                  <a:schemeClr val="tx2"/>
                </a:solidFill>
                <a:latin typeface="Arial Narrow" panose="020B0606020202030204" pitchFamily="34" charset="0"/>
              </a:rPr>
              <a:t/>
            </a:r>
            <a:br>
              <a:rPr lang="uk-UA" sz="2800" b="1" dirty="0">
                <a:solidFill>
                  <a:schemeClr val="tx2"/>
                </a:solidFill>
                <a:latin typeface="Arial Narrow" panose="020B0606020202030204" pitchFamily="34" charset="0"/>
              </a:rPr>
            </a:br>
            <a:r>
              <a:rPr lang="uk-UA" sz="28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/>
            </a:r>
            <a:br>
              <a:rPr lang="uk-UA" sz="28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</a:br>
            <a:r>
              <a:rPr lang="uk-UA" sz="28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Вони уповільнюють сприйняття тексту</a:t>
            </a:r>
            <a:br>
              <a:rPr lang="uk-UA" sz="2800" dirty="0" smtClean="0">
                <a:solidFill>
                  <a:schemeClr val="tx2"/>
                </a:solidFill>
                <a:latin typeface="Arial Narrow" panose="020B0606020202030204" pitchFamily="34" charset="0"/>
              </a:rPr>
            </a:br>
            <a:r>
              <a:rPr lang="uk-UA" sz="2800" dirty="0">
                <a:solidFill>
                  <a:schemeClr val="tx2"/>
                </a:solidFill>
                <a:latin typeface="Arial Narrow" panose="020B0606020202030204" pitchFamily="34" charset="0"/>
              </a:rPr>
              <a:t/>
            </a:r>
            <a:br>
              <a:rPr lang="uk-UA" sz="2800" dirty="0">
                <a:solidFill>
                  <a:schemeClr val="tx2"/>
                </a:solidFill>
                <a:latin typeface="Arial Narrow" panose="020B0606020202030204" pitchFamily="34" charset="0"/>
              </a:rPr>
            </a:br>
            <a:r>
              <a:rPr lang="uk-UA" sz="28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Уточніть: що відбувається? Хто що робить?</a:t>
            </a:r>
            <a:br>
              <a:rPr lang="uk-UA" sz="2800" dirty="0" smtClean="0">
                <a:solidFill>
                  <a:schemeClr val="tx2"/>
                </a:solidFill>
                <a:latin typeface="Arial Narrow" panose="020B0606020202030204" pitchFamily="34" charset="0"/>
              </a:rPr>
            </a:br>
            <a:r>
              <a:rPr lang="uk-UA" sz="2800" dirty="0">
                <a:solidFill>
                  <a:schemeClr val="tx2"/>
                </a:solidFill>
                <a:latin typeface="Arial Narrow" panose="020B0606020202030204" pitchFamily="34" charset="0"/>
              </a:rPr>
              <a:t/>
            </a:r>
            <a:br>
              <a:rPr lang="uk-UA" sz="2800" dirty="0">
                <a:solidFill>
                  <a:schemeClr val="tx2"/>
                </a:solidFill>
                <a:latin typeface="Arial Narrow" panose="020B0606020202030204" pitchFamily="34" charset="0"/>
              </a:rPr>
            </a:br>
            <a:r>
              <a:rPr lang="uk-UA" sz="28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Про це й напишіть. Коротше і простіше</a:t>
            </a:r>
            <a:r>
              <a:rPr lang="uk-UA" sz="48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/>
            </a:r>
            <a:br>
              <a:rPr lang="uk-UA" sz="48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</a:br>
            <a:r>
              <a:rPr lang="uk-UA" dirty="0">
                <a:latin typeface="Arial Narrow" panose="020B0606020202030204" pitchFamily="34" charset="0"/>
              </a:rPr>
              <a:t/>
            </a:r>
            <a:br>
              <a:rPr lang="uk-UA" dirty="0">
                <a:latin typeface="Arial Narrow" panose="020B0606020202030204" pitchFamily="34" charset="0"/>
              </a:rPr>
            </a:br>
            <a:endParaRPr lang="uk-UA" sz="2800" b="1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9538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20688"/>
            <a:ext cx="8229600" cy="5904656"/>
          </a:xfrm>
        </p:spPr>
        <p:txBody>
          <a:bodyPr>
            <a:normAutofit/>
          </a:bodyPr>
          <a:lstStyle/>
          <a:p>
            <a:r>
              <a:rPr lang="uk-UA" sz="48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Числівник: пояснюємо </a:t>
            </a:r>
            <a:br>
              <a:rPr lang="uk-UA" sz="48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</a:br>
            <a:r>
              <a:rPr lang="uk-UA" sz="48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і порівнюємо</a:t>
            </a:r>
            <a:br>
              <a:rPr lang="uk-UA" sz="48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</a:br>
            <a:r>
              <a:rPr lang="uk-UA" sz="2800" b="1" dirty="0">
                <a:solidFill>
                  <a:schemeClr val="tx2"/>
                </a:solidFill>
                <a:latin typeface="Arial Narrow" panose="020B0606020202030204" pitchFamily="34" charset="0"/>
              </a:rPr>
              <a:t/>
            </a:r>
            <a:br>
              <a:rPr lang="uk-UA" sz="2800" b="1" dirty="0">
                <a:solidFill>
                  <a:schemeClr val="tx2"/>
                </a:solidFill>
                <a:latin typeface="Arial Narrow" panose="020B0606020202030204" pitchFamily="34" charset="0"/>
              </a:rPr>
            </a:br>
            <a:r>
              <a:rPr lang="uk-UA" sz="28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/>
            </a:r>
            <a:br>
              <a:rPr lang="uk-UA" sz="28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</a:br>
            <a:r>
              <a:rPr lang="uk-UA" sz="28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Це мало чи багато?</a:t>
            </a:r>
            <a:br>
              <a:rPr lang="uk-UA" sz="2800" dirty="0" smtClean="0">
                <a:solidFill>
                  <a:schemeClr val="tx2"/>
                </a:solidFill>
                <a:latin typeface="Arial Narrow" panose="020B0606020202030204" pitchFamily="34" charset="0"/>
              </a:rPr>
            </a:br>
            <a:r>
              <a:rPr lang="uk-UA" sz="2800" dirty="0">
                <a:solidFill>
                  <a:schemeClr val="tx2"/>
                </a:solidFill>
                <a:latin typeface="Arial Narrow" panose="020B0606020202030204" pitchFamily="34" charset="0"/>
              </a:rPr>
              <a:t/>
            </a:r>
            <a:br>
              <a:rPr lang="uk-UA" sz="2800" dirty="0">
                <a:solidFill>
                  <a:schemeClr val="tx2"/>
                </a:solidFill>
                <a:latin typeface="Arial Narrow" panose="020B0606020202030204" pitchFamily="34" charset="0"/>
              </a:rPr>
            </a:br>
            <a:r>
              <a:rPr lang="uk-UA" sz="28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З чим це може порівняти?</a:t>
            </a:r>
            <a:br>
              <a:rPr lang="uk-UA" sz="2800" dirty="0" smtClean="0">
                <a:solidFill>
                  <a:schemeClr val="tx2"/>
                </a:solidFill>
                <a:latin typeface="Arial Narrow" panose="020B0606020202030204" pitchFamily="34" charset="0"/>
              </a:rPr>
            </a:br>
            <a:r>
              <a:rPr lang="uk-UA" sz="2800" dirty="0">
                <a:solidFill>
                  <a:schemeClr val="tx2"/>
                </a:solidFill>
                <a:latin typeface="Arial Narrow" panose="020B0606020202030204" pitchFamily="34" charset="0"/>
              </a:rPr>
              <a:t/>
            </a:r>
            <a:br>
              <a:rPr lang="uk-UA" sz="2800" dirty="0">
                <a:solidFill>
                  <a:schemeClr val="tx2"/>
                </a:solidFill>
                <a:latin typeface="Arial Narrow" panose="020B0606020202030204" pitchFamily="34" charset="0"/>
              </a:rPr>
            </a:br>
            <a:r>
              <a:rPr lang="uk-UA" sz="28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Що це означає?</a:t>
            </a:r>
            <a:r>
              <a:rPr lang="uk-UA" sz="48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/>
            </a:r>
            <a:br>
              <a:rPr lang="uk-UA" sz="48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</a:br>
            <a:r>
              <a:rPr lang="uk-UA" dirty="0">
                <a:latin typeface="Arial Narrow" panose="020B0606020202030204" pitchFamily="34" charset="0"/>
              </a:rPr>
              <a:t/>
            </a:r>
            <a:br>
              <a:rPr lang="uk-UA" dirty="0">
                <a:latin typeface="Arial Narrow" panose="020B0606020202030204" pitchFamily="34" charset="0"/>
              </a:rPr>
            </a:br>
            <a:endParaRPr lang="uk-UA" sz="2800" b="1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2565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052736"/>
            <a:ext cx="8229600" cy="5472608"/>
          </a:xfrm>
        </p:spPr>
        <p:txBody>
          <a:bodyPr>
            <a:normAutofit fontScale="90000"/>
          </a:bodyPr>
          <a:lstStyle/>
          <a:p>
            <a:r>
              <a:rPr lang="uk-UA" sz="53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«Майже» і «близько» – це лише про круглі числа</a:t>
            </a:r>
            <a:r>
              <a:rPr lang="uk-UA" sz="48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/>
            </a:r>
            <a:br>
              <a:rPr lang="uk-UA" sz="48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</a:br>
            <a:r>
              <a:rPr lang="uk-UA" sz="2800" b="1" dirty="0">
                <a:solidFill>
                  <a:schemeClr val="tx2"/>
                </a:solidFill>
                <a:latin typeface="Arial Narrow" panose="020B0606020202030204" pitchFamily="34" charset="0"/>
              </a:rPr>
              <a:t/>
            </a:r>
            <a:br>
              <a:rPr lang="uk-UA" sz="2800" b="1" dirty="0">
                <a:solidFill>
                  <a:schemeClr val="tx2"/>
                </a:solidFill>
                <a:latin typeface="Arial Narrow" panose="020B0606020202030204" pitchFamily="34" charset="0"/>
              </a:rPr>
            </a:br>
            <a:r>
              <a:rPr lang="uk-UA" sz="28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/>
            </a:r>
            <a:br>
              <a:rPr lang="uk-UA" sz="28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</a:br>
            <a:r>
              <a:rPr lang="uk-UA" sz="31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/>
            </a:r>
            <a:br>
              <a:rPr lang="uk-UA" sz="31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</a:br>
            <a:r>
              <a:rPr lang="uk-UA" sz="3100" strike="sngStrike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«Ми забезпечили генераторами близько 7 кафе»</a:t>
            </a:r>
            <a:br>
              <a:rPr lang="uk-UA" sz="3100" strike="sngStrike" dirty="0" smtClean="0">
                <a:solidFill>
                  <a:schemeClr val="tx2"/>
                </a:solidFill>
                <a:latin typeface="Arial Narrow" panose="020B0606020202030204" pitchFamily="34" charset="0"/>
              </a:rPr>
            </a:br>
            <a:r>
              <a:rPr lang="uk-UA" sz="3100" strike="sngStrike" dirty="0">
                <a:solidFill>
                  <a:schemeClr val="tx2"/>
                </a:solidFill>
                <a:latin typeface="Arial Narrow" panose="020B0606020202030204" pitchFamily="34" charset="0"/>
              </a:rPr>
              <a:t/>
            </a:r>
            <a:br>
              <a:rPr lang="uk-UA" sz="3100" strike="sngStrike" dirty="0">
                <a:solidFill>
                  <a:schemeClr val="tx2"/>
                </a:solidFill>
                <a:latin typeface="Arial Narrow" panose="020B0606020202030204" pitchFamily="34" charset="0"/>
              </a:rPr>
            </a:br>
            <a:r>
              <a:rPr lang="uk-UA" sz="3100" strike="sngStrike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У нашій групі близько 23 студентів</a:t>
            </a:r>
            <a:r>
              <a:rPr lang="uk-UA" sz="31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/>
            </a:r>
            <a:br>
              <a:rPr lang="uk-UA" sz="3100" dirty="0" smtClean="0">
                <a:solidFill>
                  <a:schemeClr val="tx2"/>
                </a:solidFill>
                <a:latin typeface="Arial Narrow" panose="020B0606020202030204" pitchFamily="34" charset="0"/>
              </a:rPr>
            </a:br>
            <a:r>
              <a:rPr lang="uk-UA" sz="2800" dirty="0">
                <a:solidFill>
                  <a:schemeClr val="tx2"/>
                </a:solidFill>
                <a:latin typeface="Arial Narrow" panose="020B0606020202030204" pitchFamily="34" charset="0"/>
              </a:rPr>
              <a:t/>
            </a:r>
            <a:br>
              <a:rPr lang="uk-UA" sz="2800" dirty="0">
                <a:solidFill>
                  <a:schemeClr val="tx2"/>
                </a:solidFill>
                <a:latin typeface="Arial Narrow" panose="020B0606020202030204" pitchFamily="34" charset="0"/>
              </a:rPr>
            </a:br>
            <a:r>
              <a:rPr lang="uk-UA" sz="48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/>
            </a:r>
            <a:br>
              <a:rPr lang="uk-UA" sz="48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</a:br>
            <a:r>
              <a:rPr lang="uk-UA" dirty="0">
                <a:latin typeface="Arial Narrow" panose="020B0606020202030204" pitchFamily="34" charset="0"/>
              </a:rPr>
              <a:t/>
            </a:r>
            <a:br>
              <a:rPr lang="uk-UA" dirty="0">
                <a:latin typeface="Arial Narrow" panose="020B0606020202030204" pitchFamily="34" charset="0"/>
              </a:rPr>
            </a:br>
            <a:endParaRPr lang="uk-UA" sz="2800" b="1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440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620688"/>
            <a:ext cx="8640960" cy="6048672"/>
          </a:xfrm>
        </p:spPr>
        <p:txBody>
          <a:bodyPr>
            <a:normAutofit fontScale="90000"/>
          </a:bodyPr>
          <a:lstStyle/>
          <a:p>
            <a:pPr algn="l"/>
            <a:r>
              <a:rPr lang="uk-UA" sz="48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/>
            </a:r>
            <a:br>
              <a:rPr lang="uk-UA" sz="48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</a:br>
            <a:r>
              <a:rPr lang="uk-UA" sz="2800" b="1" dirty="0">
                <a:solidFill>
                  <a:schemeClr val="tx2"/>
                </a:solidFill>
                <a:latin typeface="Arial Narrow" panose="020B0606020202030204" pitchFamily="34" charset="0"/>
              </a:rPr>
              <a:t/>
            </a:r>
            <a:br>
              <a:rPr lang="uk-UA" sz="2800" b="1" dirty="0">
                <a:solidFill>
                  <a:schemeClr val="tx2"/>
                </a:solidFill>
                <a:latin typeface="Arial Narrow" panose="020B0606020202030204" pitchFamily="34" charset="0"/>
              </a:rPr>
            </a:br>
            <a:r>
              <a:rPr lang="uk-UA" sz="28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/>
            </a:r>
            <a:br>
              <a:rPr lang="uk-UA" sz="28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</a:br>
            <a:r>
              <a:rPr lang="uk-UA" sz="53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Що тут можна покращити?</a:t>
            </a:r>
            <a:r>
              <a:rPr lang="uk-UA" sz="28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/>
            </a:r>
            <a:br>
              <a:rPr lang="uk-UA" sz="28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</a:br>
            <a:r>
              <a:rPr lang="uk-UA" sz="28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/>
            </a:r>
            <a:br>
              <a:rPr lang="uk-UA" sz="28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</a:br>
            <a:r>
              <a:rPr lang="uk-UA" sz="31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У Тернопільській </a:t>
            </a:r>
            <a:r>
              <a:rPr lang="uk-UA" sz="3100" dirty="0">
                <a:solidFill>
                  <a:schemeClr val="tx2"/>
                </a:solidFill>
                <a:latin typeface="Arial Narrow" panose="020B0606020202030204" pitchFamily="34" charset="0"/>
              </a:rPr>
              <a:t>ОВА сьогодні говорили про проблеми вимушених переселенців, таких людей </a:t>
            </a:r>
            <a:r>
              <a:rPr lang="uk-UA" sz="31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в області з </a:t>
            </a:r>
            <a:r>
              <a:rPr lang="uk-UA" sz="3100" dirty="0">
                <a:solidFill>
                  <a:schemeClr val="tx2"/>
                </a:solidFill>
                <a:latin typeface="Arial Narrow" panose="020B0606020202030204" pitchFamily="34" charset="0"/>
              </a:rPr>
              <a:t>початку повномасштабного вторгнення побільшало в чотири </a:t>
            </a:r>
            <a:r>
              <a:rPr lang="uk-UA" sz="31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рази, найбільше їх проживає в обласному центрі.</a:t>
            </a:r>
            <a:r>
              <a:rPr lang="uk-UA" sz="3100" dirty="0">
                <a:solidFill>
                  <a:schemeClr val="tx2"/>
                </a:solidFill>
                <a:latin typeface="Arial Narrow" panose="020B0606020202030204" pitchFamily="34" charset="0"/>
              </a:rPr>
              <a:t/>
            </a:r>
            <a:br>
              <a:rPr lang="uk-UA" sz="3100" dirty="0">
                <a:solidFill>
                  <a:schemeClr val="tx2"/>
                </a:solidFill>
                <a:latin typeface="Arial Narrow" panose="020B0606020202030204" pitchFamily="34" charset="0"/>
              </a:rPr>
            </a:br>
            <a:r>
              <a:rPr lang="uk-UA" sz="3100" dirty="0">
                <a:solidFill>
                  <a:schemeClr val="tx2"/>
                </a:solidFill>
                <a:latin typeface="Arial Narrow" panose="020B0606020202030204" pitchFamily="34" charset="0"/>
              </a:rPr>
              <a:t/>
            </a:r>
            <a:br>
              <a:rPr lang="uk-UA" sz="3100" dirty="0">
                <a:solidFill>
                  <a:schemeClr val="tx2"/>
                </a:solidFill>
                <a:latin typeface="Arial Narrow" panose="020B0606020202030204" pitchFamily="34" charset="0"/>
              </a:rPr>
            </a:br>
            <a:r>
              <a:rPr lang="uk-UA" sz="3100" dirty="0">
                <a:solidFill>
                  <a:schemeClr val="tx2"/>
                </a:solidFill>
                <a:latin typeface="Arial Narrow" panose="020B0606020202030204" pitchFamily="34" charset="0"/>
              </a:rPr>
              <a:t>У вирішенні проблем ВПО ефективним є поєднання влади та громадських організацій, така співпраця дає змогу залучити більше ресурсів, найкращі практики вирішення проблем переселенців презентували учасникам засідання Громадської ради при </a:t>
            </a:r>
            <a:r>
              <a:rPr lang="uk-UA" sz="31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Тернопільській </a:t>
            </a:r>
            <a:r>
              <a:rPr lang="uk-UA" sz="3100" dirty="0">
                <a:solidFill>
                  <a:schemeClr val="tx2"/>
                </a:solidFill>
                <a:latin typeface="Arial Narrow" panose="020B0606020202030204" pitchFamily="34" charset="0"/>
              </a:rPr>
              <a:t>ОВА.</a:t>
            </a:r>
            <a:r>
              <a:rPr lang="uk-UA" sz="4800" dirty="0">
                <a:solidFill>
                  <a:schemeClr val="tx2"/>
                </a:solidFill>
                <a:latin typeface="Arial Narrow" panose="020B0606020202030204" pitchFamily="34" charset="0"/>
              </a:rPr>
              <a:t/>
            </a:r>
            <a:br>
              <a:rPr lang="uk-UA" sz="4800" dirty="0">
                <a:solidFill>
                  <a:schemeClr val="tx2"/>
                </a:solidFill>
                <a:latin typeface="Arial Narrow" panose="020B0606020202030204" pitchFamily="34" charset="0"/>
              </a:rPr>
            </a:br>
            <a:r>
              <a:rPr lang="uk-UA" sz="48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/>
            </a:r>
            <a:br>
              <a:rPr lang="uk-UA" sz="48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</a:br>
            <a:r>
              <a:rPr lang="uk-UA" dirty="0">
                <a:latin typeface="Arial Narrow" panose="020B0606020202030204" pitchFamily="34" charset="0"/>
              </a:rPr>
              <a:t/>
            </a:r>
            <a:br>
              <a:rPr lang="uk-UA" dirty="0">
                <a:latin typeface="Arial Narrow" panose="020B0606020202030204" pitchFamily="34" charset="0"/>
              </a:rPr>
            </a:br>
            <a:endParaRPr lang="uk-UA" sz="2800" b="1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2511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22714"/>
          </a:xfrm>
        </p:spPr>
        <p:txBody>
          <a:bodyPr>
            <a:normAutofit/>
          </a:bodyPr>
          <a:lstStyle/>
          <a:p>
            <a:r>
              <a:rPr lang="uk-UA" sz="48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Одне речення – одна думка</a:t>
            </a:r>
            <a:br>
              <a:rPr lang="uk-UA" sz="48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</a:br>
            <a:r>
              <a:rPr lang="uk-UA" sz="4800" b="1" dirty="0">
                <a:solidFill>
                  <a:schemeClr val="tx2"/>
                </a:solidFill>
                <a:latin typeface="Arial Narrow" panose="020B0606020202030204" pitchFamily="34" charset="0"/>
              </a:rPr>
              <a:t/>
            </a:r>
            <a:br>
              <a:rPr lang="uk-UA" sz="4800" b="1" dirty="0">
                <a:solidFill>
                  <a:schemeClr val="tx2"/>
                </a:solidFill>
                <a:latin typeface="Arial Narrow" panose="020B0606020202030204" pitchFamily="34" charset="0"/>
              </a:rPr>
            </a:br>
            <a:r>
              <a:rPr lang="uk-UA" sz="48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Нова думка – нове речення</a:t>
            </a:r>
            <a:endParaRPr lang="uk-UA" sz="4800" b="1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352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250706"/>
          </a:xfrm>
        </p:spPr>
        <p:txBody>
          <a:bodyPr/>
          <a:lstStyle/>
          <a:p>
            <a:r>
              <a:rPr lang="uk-UA" dirty="0">
                <a:solidFill>
                  <a:schemeClr val="tx2"/>
                </a:solidFill>
                <a:latin typeface="Arial Narrow" panose="020B0606020202030204" pitchFamily="34" charset="0"/>
              </a:rPr>
              <a:t>Не знаєте, який розділовий знак поставити всередині речення – можливо, це натяк на те, </a:t>
            </a:r>
            <a:br>
              <a:rPr lang="uk-UA" dirty="0">
                <a:solidFill>
                  <a:schemeClr val="tx2"/>
                </a:solidFill>
                <a:latin typeface="Arial Narrow" panose="020B0606020202030204" pitchFamily="34" charset="0"/>
              </a:rPr>
            </a:br>
            <a:r>
              <a:rPr lang="uk-UA" dirty="0">
                <a:solidFill>
                  <a:schemeClr val="tx2"/>
                </a:solidFill>
                <a:latin typeface="Arial Narrow" panose="020B0606020202030204" pitchFamily="34" charset="0"/>
              </a:rPr>
              <a:t>що </a:t>
            </a:r>
            <a:r>
              <a:rPr lang="uk-UA" b="1" dirty="0">
                <a:solidFill>
                  <a:schemeClr val="tx2"/>
                </a:solidFill>
                <a:latin typeface="Arial Narrow" panose="020B0606020202030204" pitchFamily="34" charset="0"/>
              </a:rPr>
              <a:t>час поставити </a:t>
            </a:r>
            <a:r>
              <a:rPr lang="uk-UA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крапку.</a:t>
            </a:r>
            <a:endParaRPr lang="uk-UA" b="1" dirty="0"/>
          </a:p>
        </p:txBody>
      </p:sp>
    </p:spTree>
    <p:extLst>
      <p:ext uri="{BB962C8B-B14F-4D97-AF65-F5344CB8AC3E}">
        <p14:creationId xmlns:p14="http://schemas.microsoft.com/office/powerpoint/2010/main" val="807987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274638"/>
            <a:ext cx="8640960" cy="6394722"/>
          </a:xfrm>
        </p:spPr>
        <p:txBody>
          <a:bodyPr>
            <a:normAutofit fontScale="90000"/>
          </a:bodyPr>
          <a:lstStyle/>
          <a:p>
            <a:r>
              <a:rPr lang="uk-UA" sz="53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Як покращити написане</a:t>
            </a:r>
            <a:r>
              <a:rPr lang="uk-UA" sz="4800" dirty="0" smtClean="0">
                <a:latin typeface="Arial Narrow" panose="020B0606020202030204" pitchFamily="34" charset="0"/>
              </a:rPr>
              <a:t/>
            </a:r>
            <a:br>
              <a:rPr lang="uk-UA" sz="4800" dirty="0" smtClean="0">
                <a:latin typeface="Arial Narrow" panose="020B0606020202030204" pitchFamily="34" charset="0"/>
              </a:rPr>
            </a:br>
            <a:r>
              <a:rPr lang="uk-UA" sz="4800" dirty="0">
                <a:latin typeface="Arial Narrow" panose="020B0606020202030204" pitchFamily="34" charset="0"/>
              </a:rPr>
              <a:t/>
            </a:r>
            <a:br>
              <a:rPr lang="uk-UA" sz="4800" dirty="0">
                <a:latin typeface="Arial Narrow" panose="020B0606020202030204" pitchFamily="34" charset="0"/>
              </a:rPr>
            </a:br>
            <a:r>
              <a:rPr lang="uk-UA" sz="3100" dirty="0">
                <a:solidFill>
                  <a:schemeClr val="tx2"/>
                </a:solidFill>
                <a:latin typeface="Arial Narrow" panose="020B0606020202030204" pitchFamily="34" charset="0"/>
              </a:rPr>
              <a:t>1. Прочитайте </a:t>
            </a:r>
            <a:r>
              <a:rPr lang="uk-UA" sz="31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вголос + швидко</a:t>
            </a:r>
            <a:r>
              <a:rPr lang="uk-UA" sz="3100" dirty="0">
                <a:solidFill>
                  <a:schemeClr val="tx2"/>
                </a:solidFill>
                <a:latin typeface="Arial Narrow" panose="020B0606020202030204" pitchFamily="34" charset="0"/>
              </a:rPr>
              <a:t/>
            </a:r>
            <a:br>
              <a:rPr lang="uk-UA" sz="3100" dirty="0">
                <a:solidFill>
                  <a:schemeClr val="tx2"/>
                </a:solidFill>
                <a:latin typeface="Arial Narrow" panose="020B0606020202030204" pitchFamily="34" charset="0"/>
              </a:rPr>
            </a:br>
            <a:r>
              <a:rPr lang="uk-UA" sz="3100" dirty="0">
                <a:solidFill>
                  <a:schemeClr val="tx2"/>
                </a:solidFill>
                <a:latin typeface="Arial Narrow" panose="020B0606020202030204" pitchFamily="34" charset="0"/>
              </a:rPr>
              <a:t/>
            </a:r>
            <a:br>
              <a:rPr lang="uk-UA" sz="3100" dirty="0">
                <a:solidFill>
                  <a:schemeClr val="tx2"/>
                </a:solidFill>
                <a:latin typeface="Arial Narrow" panose="020B0606020202030204" pitchFamily="34" charset="0"/>
              </a:rPr>
            </a:br>
            <a:r>
              <a:rPr lang="uk-UA" sz="3100" dirty="0">
                <a:solidFill>
                  <a:schemeClr val="tx2"/>
                </a:solidFill>
                <a:latin typeface="Arial Narrow" panose="020B0606020202030204" pitchFamily="34" charset="0"/>
              </a:rPr>
              <a:t>2. Розмежуйте в часі написання і редагування</a:t>
            </a:r>
            <a:br>
              <a:rPr lang="uk-UA" sz="3100" dirty="0">
                <a:solidFill>
                  <a:schemeClr val="tx2"/>
                </a:solidFill>
                <a:latin typeface="Arial Narrow" panose="020B0606020202030204" pitchFamily="34" charset="0"/>
              </a:rPr>
            </a:br>
            <a:r>
              <a:rPr lang="uk-UA" sz="3100" dirty="0">
                <a:solidFill>
                  <a:schemeClr val="tx2"/>
                </a:solidFill>
                <a:latin typeface="Arial Narrow" panose="020B0606020202030204" pitchFamily="34" charset="0"/>
              </a:rPr>
              <a:t/>
            </a:r>
            <a:br>
              <a:rPr lang="uk-UA" sz="3100" dirty="0">
                <a:solidFill>
                  <a:schemeClr val="tx2"/>
                </a:solidFill>
                <a:latin typeface="Arial Narrow" panose="020B0606020202030204" pitchFamily="34" charset="0"/>
              </a:rPr>
            </a:br>
            <a:r>
              <a:rPr lang="uk-UA" sz="3100" dirty="0">
                <a:solidFill>
                  <a:schemeClr val="tx2"/>
                </a:solidFill>
                <a:latin typeface="Arial Narrow" panose="020B0606020202030204" pitchFamily="34" charset="0"/>
              </a:rPr>
              <a:t>3. </a:t>
            </a:r>
            <a:r>
              <a:rPr lang="uk-UA" sz="31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«Мама-тест»</a:t>
            </a:r>
            <a:br>
              <a:rPr lang="uk-UA" sz="3100" dirty="0" smtClean="0">
                <a:solidFill>
                  <a:schemeClr val="tx2"/>
                </a:solidFill>
                <a:latin typeface="Arial Narrow" panose="020B0606020202030204" pitchFamily="34" charset="0"/>
              </a:rPr>
            </a:br>
            <a:r>
              <a:rPr lang="uk-UA" sz="3100" dirty="0">
                <a:solidFill>
                  <a:schemeClr val="tx2"/>
                </a:solidFill>
                <a:latin typeface="Arial Narrow" panose="020B0606020202030204" pitchFamily="34" charset="0"/>
              </a:rPr>
              <a:t/>
            </a:r>
            <a:br>
              <a:rPr lang="uk-UA" sz="3100" dirty="0">
                <a:solidFill>
                  <a:schemeClr val="tx2"/>
                </a:solidFill>
                <a:latin typeface="Arial Narrow" panose="020B0606020202030204" pitchFamily="34" charset="0"/>
              </a:rPr>
            </a:br>
            <a:r>
              <a:rPr lang="uk-UA" sz="31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4. Роздрукуйте і прочитайте з роздрукованого</a:t>
            </a:r>
            <a:br>
              <a:rPr lang="uk-UA" sz="3100" dirty="0" smtClean="0">
                <a:solidFill>
                  <a:schemeClr val="tx2"/>
                </a:solidFill>
                <a:latin typeface="Arial Narrow" panose="020B0606020202030204" pitchFamily="34" charset="0"/>
              </a:rPr>
            </a:br>
            <a:r>
              <a:rPr lang="uk-UA" sz="3100" dirty="0">
                <a:solidFill>
                  <a:schemeClr val="tx2"/>
                </a:solidFill>
                <a:latin typeface="Arial Narrow" panose="020B0606020202030204" pitchFamily="34" charset="0"/>
              </a:rPr>
              <a:t/>
            </a:r>
            <a:br>
              <a:rPr lang="uk-UA" sz="3100" dirty="0">
                <a:solidFill>
                  <a:schemeClr val="tx2"/>
                </a:solidFill>
                <a:latin typeface="Arial Narrow" panose="020B0606020202030204" pitchFamily="34" charset="0"/>
              </a:rPr>
            </a:br>
            <a:r>
              <a:rPr lang="uk-UA" sz="31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5. Прочитайте з кінця</a:t>
            </a:r>
            <a:r>
              <a:rPr lang="uk-UA" sz="4800" dirty="0">
                <a:solidFill>
                  <a:schemeClr val="tx2"/>
                </a:solidFill>
                <a:latin typeface="Arial Narrow" panose="020B0606020202030204" pitchFamily="34" charset="0"/>
              </a:rPr>
              <a:t/>
            </a:r>
            <a:br>
              <a:rPr lang="uk-UA" sz="4800" dirty="0">
                <a:solidFill>
                  <a:schemeClr val="tx2"/>
                </a:solidFill>
                <a:latin typeface="Arial Narrow" panose="020B0606020202030204" pitchFamily="34" charset="0"/>
              </a:rPr>
            </a:br>
            <a:endParaRPr lang="uk-UA" sz="480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0789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274638"/>
            <a:ext cx="8640960" cy="6394722"/>
          </a:xfrm>
        </p:spPr>
        <p:txBody>
          <a:bodyPr>
            <a:normAutofit fontScale="90000"/>
          </a:bodyPr>
          <a:lstStyle/>
          <a:p>
            <a:r>
              <a:rPr lang="uk-UA" sz="53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На що ще звернути увагу, </a:t>
            </a:r>
            <a:br>
              <a:rPr lang="uk-UA" sz="53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</a:br>
            <a:r>
              <a:rPr lang="uk-UA" sz="53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коли перечитуєте свій текст</a:t>
            </a:r>
            <a:r>
              <a:rPr lang="uk-UA" sz="4800" dirty="0" smtClean="0">
                <a:latin typeface="Arial Narrow" panose="020B0606020202030204" pitchFamily="34" charset="0"/>
              </a:rPr>
              <a:t/>
            </a:r>
            <a:br>
              <a:rPr lang="uk-UA" sz="4800" dirty="0" smtClean="0">
                <a:latin typeface="Arial Narrow" panose="020B0606020202030204" pitchFamily="34" charset="0"/>
              </a:rPr>
            </a:br>
            <a:r>
              <a:rPr lang="uk-UA" sz="4800" dirty="0">
                <a:latin typeface="Arial Narrow" panose="020B0606020202030204" pitchFamily="34" charset="0"/>
              </a:rPr>
              <a:t/>
            </a:r>
            <a:br>
              <a:rPr lang="uk-UA" sz="4800" dirty="0">
                <a:latin typeface="Arial Narrow" panose="020B0606020202030204" pitchFamily="34" charset="0"/>
              </a:rPr>
            </a:br>
            <a:r>
              <a:rPr lang="uk-UA" sz="31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Чи </a:t>
            </a:r>
            <a:r>
              <a:rPr lang="uk-UA" sz="3100" dirty="0">
                <a:solidFill>
                  <a:schemeClr val="tx2"/>
                </a:solidFill>
                <a:latin typeface="Arial Narrow" panose="020B0606020202030204" pitchFamily="34" charset="0"/>
              </a:rPr>
              <a:t>далі відповідь на </a:t>
            </a:r>
            <a:r>
              <a:rPr lang="uk-UA" sz="3100" b="1" dirty="0">
                <a:solidFill>
                  <a:schemeClr val="tx2"/>
                </a:solidFill>
                <a:latin typeface="Arial Narrow" panose="020B0606020202030204" pitchFamily="34" charset="0"/>
              </a:rPr>
              <a:t>всі</a:t>
            </a:r>
            <a:r>
              <a:rPr lang="uk-UA" sz="3100" dirty="0">
                <a:solidFill>
                  <a:schemeClr val="tx2"/>
                </a:solidFill>
                <a:latin typeface="Arial Narrow" panose="020B0606020202030204" pitchFamily="34" charset="0"/>
              </a:rPr>
              <a:t> питання, </a:t>
            </a:r>
            <a:r>
              <a:rPr lang="uk-UA" sz="31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/>
            </a:r>
            <a:br>
              <a:rPr lang="uk-UA" sz="3100" dirty="0" smtClean="0">
                <a:solidFill>
                  <a:schemeClr val="tx2"/>
                </a:solidFill>
                <a:latin typeface="Arial Narrow" panose="020B0606020202030204" pitchFamily="34" charset="0"/>
              </a:rPr>
            </a:br>
            <a:r>
              <a:rPr lang="uk-UA" sz="31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які </a:t>
            </a:r>
            <a:r>
              <a:rPr lang="uk-UA" sz="3100" dirty="0">
                <a:solidFill>
                  <a:schemeClr val="tx2"/>
                </a:solidFill>
                <a:latin typeface="Arial Narrow" panose="020B0606020202030204" pitchFamily="34" charset="0"/>
              </a:rPr>
              <a:t>обіцяли висвітлити на початку?</a:t>
            </a:r>
            <a:br>
              <a:rPr lang="uk-UA" sz="3100" dirty="0">
                <a:solidFill>
                  <a:schemeClr val="tx2"/>
                </a:solidFill>
                <a:latin typeface="Arial Narrow" panose="020B0606020202030204" pitchFamily="34" charset="0"/>
              </a:rPr>
            </a:br>
            <a:r>
              <a:rPr lang="uk-UA" sz="3100" dirty="0">
                <a:solidFill>
                  <a:schemeClr val="tx2"/>
                </a:solidFill>
                <a:latin typeface="Arial Narrow" panose="020B0606020202030204" pitchFamily="34" charset="0"/>
              </a:rPr>
              <a:t/>
            </a:r>
            <a:br>
              <a:rPr lang="uk-UA" sz="3100" dirty="0">
                <a:solidFill>
                  <a:schemeClr val="tx2"/>
                </a:solidFill>
                <a:latin typeface="Arial Narrow" panose="020B0606020202030204" pitchFamily="34" charset="0"/>
              </a:rPr>
            </a:br>
            <a:r>
              <a:rPr lang="uk-UA" sz="3100" dirty="0">
                <a:solidFill>
                  <a:schemeClr val="tx2"/>
                </a:solidFill>
                <a:latin typeface="Arial Narrow" panose="020B0606020202030204" pitchFamily="34" charset="0"/>
              </a:rPr>
              <a:t>Чи відповіли </a:t>
            </a:r>
            <a:r>
              <a:rPr lang="uk-UA" sz="3100" b="1" dirty="0">
                <a:solidFill>
                  <a:schemeClr val="tx2"/>
                </a:solidFill>
                <a:latin typeface="Arial Narrow" panose="020B0606020202030204" pitchFamily="34" charset="0"/>
              </a:rPr>
              <a:t>саме на ці </a:t>
            </a:r>
            <a:r>
              <a:rPr lang="uk-UA" sz="3100" dirty="0">
                <a:solidFill>
                  <a:schemeClr val="tx2"/>
                </a:solidFill>
                <a:latin typeface="Arial Narrow" panose="020B0606020202030204" pitchFamily="34" charset="0"/>
              </a:rPr>
              <a:t>питання? </a:t>
            </a:r>
            <a:r>
              <a:rPr lang="uk-UA" sz="31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/>
            </a:r>
            <a:br>
              <a:rPr lang="uk-UA" sz="3100" dirty="0" smtClean="0">
                <a:solidFill>
                  <a:schemeClr val="tx2"/>
                </a:solidFill>
                <a:latin typeface="Arial Narrow" panose="020B0606020202030204" pitchFamily="34" charset="0"/>
              </a:rPr>
            </a:br>
            <a:r>
              <a:rPr lang="uk-UA" sz="31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Чи </a:t>
            </a:r>
            <a:r>
              <a:rPr lang="uk-UA" sz="3100" dirty="0">
                <a:solidFill>
                  <a:schemeClr val="tx2"/>
                </a:solidFill>
                <a:latin typeface="Arial Narrow" panose="020B0606020202030204" pitchFamily="34" charset="0"/>
              </a:rPr>
              <a:t>є зайва </a:t>
            </a:r>
            <a:r>
              <a:rPr lang="uk-UA" sz="31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інформація</a:t>
            </a:r>
            <a:r>
              <a:rPr lang="uk-UA" sz="3100" dirty="0">
                <a:solidFill>
                  <a:schemeClr val="tx2"/>
                </a:solidFill>
                <a:latin typeface="Arial Narrow" panose="020B0606020202030204" pitchFamily="34" charset="0"/>
              </a:rPr>
              <a:t>?</a:t>
            </a:r>
            <a:br>
              <a:rPr lang="uk-UA" sz="3100" dirty="0">
                <a:solidFill>
                  <a:schemeClr val="tx2"/>
                </a:solidFill>
                <a:latin typeface="Arial Narrow" panose="020B0606020202030204" pitchFamily="34" charset="0"/>
              </a:rPr>
            </a:br>
            <a:r>
              <a:rPr lang="uk-UA" sz="3100" dirty="0">
                <a:solidFill>
                  <a:schemeClr val="tx2"/>
                </a:solidFill>
                <a:latin typeface="Arial Narrow" panose="020B0606020202030204" pitchFamily="34" charset="0"/>
              </a:rPr>
              <a:t/>
            </a:r>
            <a:br>
              <a:rPr lang="uk-UA" sz="3100" dirty="0">
                <a:solidFill>
                  <a:schemeClr val="tx2"/>
                </a:solidFill>
                <a:latin typeface="Arial Narrow" panose="020B0606020202030204" pitchFamily="34" charset="0"/>
              </a:rPr>
            </a:br>
            <a:r>
              <a:rPr lang="uk-UA" sz="3100" dirty="0">
                <a:solidFill>
                  <a:schemeClr val="tx2"/>
                </a:solidFill>
                <a:latin typeface="Arial Narrow" panose="020B0606020202030204" pitchFamily="34" charset="0"/>
              </a:rPr>
              <a:t>Чи відповідає назва змісту?</a:t>
            </a:r>
            <a:r>
              <a:rPr lang="uk-UA" sz="4800" dirty="0">
                <a:solidFill>
                  <a:schemeClr val="tx2"/>
                </a:solidFill>
                <a:latin typeface="Arial Narrow" panose="020B0606020202030204" pitchFamily="34" charset="0"/>
              </a:rPr>
              <a:t/>
            </a:r>
            <a:br>
              <a:rPr lang="uk-UA" sz="4800" dirty="0">
                <a:solidFill>
                  <a:schemeClr val="tx2"/>
                </a:solidFill>
                <a:latin typeface="Arial Narrow" panose="020B0606020202030204" pitchFamily="34" charset="0"/>
              </a:rPr>
            </a:br>
            <a:endParaRPr lang="uk-UA" sz="480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8359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250706"/>
          </a:xfrm>
        </p:spPr>
        <p:txBody>
          <a:bodyPr>
            <a:normAutofit/>
          </a:bodyPr>
          <a:lstStyle/>
          <a:p>
            <a:r>
              <a:rPr lang="uk-UA" sz="48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Чи можна про те саме написати коротше і простіше?</a:t>
            </a:r>
            <a:endParaRPr lang="uk-UA" sz="4800" b="1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8459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5" name="Picture 3" descr="C:\Users\Admin\Desktop\Тексти і фото\Приклад офіційного стилю Рівнерада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0250" y="790575"/>
            <a:ext cx="5143500" cy="5276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44730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250706"/>
          </a:xfrm>
        </p:spPr>
        <p:txBody>
          <a:bodyPr>
            <a:normAutofit/>
          </a:bodyPr>
          <a:lstStyle/>
          <a:p>
            <a:r>
              <a:rPr lang="uk-UA" sz="48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Пишіть по-людськи</a:t>
            </a:r>
            <a:endParaRPr lang="uk-UA" sz="4800" b="1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2480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48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Приклад невдалого допису</a:t>
            </a:r>
            <a:endParaRPr lang="uk-UA" sz="4800" b="1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pic>
        <p:nvPicPr>
          <p:cNvPr id="2051" name="Picture 3" descr="F:\Презентації\частина 2 Формати постів\приклад поста в офіційному стилі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772816"/>
            <a:ext cx="8784976" cy="5085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38334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48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Приклад вдалого допису</a:t>
            </a:r>
            <a:endParaRPr lang="uk-UA" sz="4800" b="1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pic>
        <p:nvPicPr>
          <p:cNvPr id="2050" name="Picture 2" descr="C:\Users\Admin\Desktop\Тексти і фото\Приклад вдалого допису Час вживати воду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1484784"/>
            <a:ext cx="5040560" cy="5184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40766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4722"/>
          </a:xfrm>
        </p:spPr>
        <p:txBody>
          <a:bodyPr>
            <a:normAutofit/>
          </a:bodyPr>
          <a:lstStyle/>
          <a:p>
            <a:r>
              <a:rPr lang="uk-UA" sz="48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Нам потрібно, </a:t>
            </a:r>
            <a:br>
              <a:rPr lang="uk-UA" sz="48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</a:br>
            <a:r>
              <a:rPr lang="uk-UA" sz="48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щоб нас зрозуміли</a:t>
            </a:r>
            <a:endParaRPr lang="uk-UA" sz="4800" b="1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7617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1477</TotalTime>
  <Words>140</Words>
  <Application>Microsoft Office PowerPoint</Application>
  <PresentationFormat>Экран (4:3)</PresentationFormat>
  <Paragraphs>35</Paragraphs>
  <Slides>33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33</vt:i4>
      </vt:variant>
    </vt:vector>
  </HeadingPairs>
  <TitlesOfParts>
    <vt:vector size="34" baseType="lpstr">
      <vt:lpstr>Тема Office</vt:lpstr>
      <vt:lpstr>Якісний текст  для успішних комунікацій</vt:lpstr>
      <vt:lpstr>Складові якісного повідомлення</vt:lpstr>
      <vt:lpstr>1. Вдалий заголовок  2. Перше речення привертає увагу  3. Читабельний текст  4. Заклик до дії (якщо треба) </vt:lpstr>
      <vt:lpstr>1. Назва  • присутня;   • складається більш ніж з 1 слова;   • містить ключові слова;   • її не можна автоматично поставити до будь-якого тексту</vt:lpstr>
      <vt:lpstr>  5 способів зробити читабельний заголовок  1. Що відбувається/відбудеться (дієслово).   2. Ключові слова : конкретика (назва із двох частин)  3. Що, де, коли, як, наскільки…   4. Цифра, що об’єднує елементи тексту   5. Цитата   </vt:lpstr>
      <vt:lpstr>Приклад заголовку (тип 1)</vt:lpstr>
      <vt:lpstr>Приклад заголовку (тип 2)</vt:lpstr>
      <vt:lpstr>2. Вступ  • стислий (1-3 речення);   • пояснює, про що далі; зацікавлює;   • перше речення не лякає складністю;   • без історичних екскурсів і загальновідомого</vt:lpstr>
      <vt:lpstr>Приклад вдалого початку</vt:lpstr>
      <vt:lpstr>  Ближче до справи!  80% людей читають лише заголовки.  Максимум – перше речення.  Довгим вступом «ні про що» ми ризикуємо  тратити увагу решти 20% ще до того,  як перейдемо до викладу основного матеріалу.  Завдання першого речення –  зацікавити читача прочитати друге,  а не прикрасити текст, як торт вишенькою.  </vt:lpstr>
      <vt:lpstr>Уникайте псевдоактуалізації  «Весь світ захоплюється красою українських жінок» (розповідаємо про бьюті-послуги)   «З давніх-давен українці шанували сімейні цінності»  (про послуги з організації весілля)   «Наші мудрі предки казали: бережи здоров’я змолоду» (реклама клініки) </vt:lpstr>
      <vt:lpstr>Універсальний початок  «ні про що»  «Ні для кого не секрет,  що в Україні зараз важкі часи…» </vt:lpstr>
      <vt:lpstr>Приклад вдалого вступу</vt:lpstr>
      <vt:lpstr>3. Іншомовні слова  та скорочення  • пояснюються відразу;   • речення не починається зі скорочення;   • перевага – простішому варіанту</vt:lpstr>
      <vt:lpstr>4. Візуальна зручність   • текст поділений на абзаци;   • є пробіли між абзацами;   • розумна довжина абзаців  • за потреби є підзаголовки</vt:lpstr>
      <vt:lpstr>Приклад візуальної зручності</vt:lpstr>
      <vt:lpstr>5. Зручність при читанні вголос  • вистачає дихання;   • милозвучні поєднання</vt:lpstr>
      <vt:lpstr>Що можна покращити?   В умовах наближення осінньо-зимового сезону на фоні продовження ракетних атак особливої актуальності знову набуває забезпечення промислових та складських приміщень засобами безперебійного живлення</vt:lpstr>
      <vt:lpstr>Зверніть увагу   В умовах наближення осінньо-зимового сезону на фоні продовження ракетних атак особливої актуальності знову набуває забезпечення промислових та складських приміщень засобами безперебійного живлення</vt:lpstr>
      <vt:lpstr>Уникайте нагромадження абстрактних іменників   Вони уповільнюють сприйняття тексту  Уточніть: що відбувається? Хто що робить?  Про це й напишіть. Коротше і простіше  </vt:lpstr>
      <vt:lpstr>Числівник: пояснюємо  і порівнюємо   Це мало чи багато?  З чим це може порівняти?  Що це означає?  </vt:lpstr>
      <vt:lpstr>«Майже» і «близько» – це лише про круглі числа    «Ми забезпечили генераторами близько 7 кафе»  У нашій групі близько 23 студентів    </vt:lpstr>
      <vt:lpstr>   Що тут можна покращити?  У Тернопільській ОВА сьогодні говорили про проблеми вимушених переселенців, таких людей в області з початку повномасштабного вторгнення побільшало в чотири рази, найбільше їх проживає в обласному центрі.  У вирішенні проблем ВПО ефективним є поєднання влади та громадських організацій, така співпраця дає змогу залучити більше ресурсів, найкращі практики вирішення проблем переселенців презентували учасникам засідання Громадської ради при Тернопільській ОВА.   </vt:lpstr>
      <vt:lpstr>Одне речення – одна думка  Нова думка – нове речення</vt:lpstr>
      <vt:lpstr>Не знаєте, який розділовий знак поставити всередині речення – можливо, це натяк на те,  що час поставити крапку.</vt:lpstr>
      <vt:lpstr>Як покращити написане  1. Прочитайте вголос + швидко  2. Розмежуйте в часі написання і редагування  3. «Мама-тест»  4. Роздрукуйте і прочитайте з роздрукованого  5. Прочитайте з кінця </vt:lpstr>
      <vt:lpstr>На що ще звернути увагу,  коли перечитуєте свій текст  Чи далі відповідь на всі питання,  які обіцяли висвітлити на початку?  Чи відповіли саме на ці питання?  Чи є зайва інформація?  Чи відповідає назва змісту? </vt:lpstr>
      <vt:lpstr>Чи можна про те саме написати коротше і простіше?</vt:lpstr>
      <vt:lpstr>Презентация PowerPoint</vt:lpstr>
      <vt:lpstr>Пишіть по-людськи</vt:lpstr>
      <vt:lpstr>Приклад невдалого допису</vt:lpstr>
      <vt:lpstr>Приклад вдалого допису</vt:lpstr>
      <vt:lpstr>Нам потрібно,  щоб нас зрозуміли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Ефективність і відповідальність  у соцмережах</dc:title>
  <dc:creator>Admin</dc:creator>
  <cp:lastModifiedBy>Admin</cp:lastModifiedBy>
  <cp:revision>141</cp:revision>
  <dcterms:created xsi:type="dcterms:W3CDTF">2023-03-22T16:02:51Z</dcterms:created>
  <dcterms:modified xsi:type="dcterms:W3CDTF">2024-11-27T17:08:52Z</dcterms:modified>
</cp:coreProperties>
</file>