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3" r:id="rId13"/>
    <p:sldId id="270" r:id="rId14"/>
    <p:sldId id="268"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8" d="100"/>
          <a:sy n="68" d="100"/>
        </p:scale>
        <p:origin x="58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uk-UA"/>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5B37178D-E183-4EB0-AE46-3527DDD1B4DA}" type="datetimeFigureOut">
              <a:rPr lang="uk-UA" smtClean="0"/>
              <a:t>28.11.2024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C224EE93-C5E4-494C-8687-A83C0835B19B}" type="slidenum">
              <a:rPr lang="uk-UA" smtClean="0"/>
              <a:t>‹№›</a:t>
            </a:fld>
            <a:endParaRPr lang="uk-UA"/>
          </a:p>
        </p:txBody>
      </p:sp>
    </p:spTree>
    <p:extLst>
      <p:ext uri="{BB962C8B-B14F-4D97-AF65-F5344CB8AC3E}">
        <p14:creationId xmlns:p14="http://schemas.microsoft.com/office/powerpoint/2010/main" val="1034207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5B37178D-E183-4EB0-AE46-3527DDD1B4DA}" type="datetimeFigureOut">
              <a:rPr lang="uk-UA" smtClean="0"/>
              <a:t>28.11.2024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C224EE93-C5E4-494C-8687-A83C0835B19B}" type="slidenum">
              <a:rPr lang="uk-UA" smtClean="0"/>
              <a:t>‹№›</a:t>
            </a:fld>
            <a:endParaRPr lang="uk-UA"/>
          </a:p>
        </p:txBody>
      </p:sp>
    </p:spTree>
    <p:extLst>
      <p:ext uri="{BB962C8B-B14F-4D97-AF65-F5344CB8AC3E}">
        <p14:creationId xmlns:p14="http://schemas.microsoft.com/office/powerpoint/2010/main" val="7937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uk-UA"/>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37178D-E183-4EB0-AE46-3527DDD1B4DA}" type="datetimeFigureOut">
              <a:rPr lang="uk-UA" smtClean="0"/>
              <a:t>28.11.2024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C224EE93-C5E4-494C-8687-A83C0835B19B}" type="slidenum">
              <a:rPr lang="uk-UA" smtClean="0"/>
              <a:t>‹№›</a:t>
            </a:fld>
            <a:endParaRPr lang="uk-UA"/>
          </a:p>
        </p:txBody>
      </p:sp>
    </p:spTree>
    <p:extLst>
      <p:ext uri="{BB962C8B-B14F-4D97-AF65-F5344CB8AC3E}">
        <p14:creationId xmlns:p14="http://schemas.microsoft.com/office/powerpoint/2010/main" val="1668627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5B37178D-E183-4EB0-AE46-3527DDD1B4DA}" type="datetimeFigureOut">
              <a:rPr lang="uk-UA" smtClean="0"/>
              <a:t>28.11.2024</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C224EE93-C5E4-494C-8687-A83C0835B19B}" type="slidenum">
              <a:rPr lang="uk-UA" smtClean="0"/>
              <a:t>‹№›</a:t>
            </a:fld>
            <a:endParaRPr lang="uk-UA"/>
          </a:p>
        </p:txBody>
      </p:sp>
    </p:spTree>
    <p:extLst>
      <p:ext uri="{BB962C8B-B14F-4D97-AF65-F5344CB8AC3E}">
        <p14:creationId xmlns:p14="http://schemas.microsoft.com/office/powerpoint/2010/main" val="1510192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uk-UA"/>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5B37178D-E183-4EB0-AE46-3527DDD1B4DA}" type="datetimeFigureOut">
              <a:rPr lang="uk-UA" smtClean="0"/>
              <a:t>28.11.2024</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C224EE93-C5E4-494C-8687-A83C0835B19B}" type="slidenum">
              <a:rPr lang="uk-UA" smtClean="0"/>
              <a:t>‹№›</a:t>
            </a:fld>
            <a:endParaRPr lang="uk-UA"/>
          </a:p>
        </p:txBody>
      </p:sp>
    </p:spTree>
    <p:extLst>
      <p:ext uri="{BB962C8B-B14F-4D97-AF65-F5344CB8AC3E}">
        <p14:creationId xmlns:p14="http://schemas.microsoft.com/office/powerpoint/2010/main" val="2464278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5B37178D-E183-4EB0-AE46-3527DDD1B4DA}" type="datetimeFigureOut">
              <a:rPr lang="uk-UA" smtClean="0"/>
              <a:t>28.11.2024</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C224EE93-C5E4-494C-8687-A83C0835B19B}" type="slidenum">
              <a:rPr lang="uk-UA" smtClean="0"/>
              <a:t>‹№›</a:t>
            </a:fld>
            <a:endParaRPr lang="uk-UA"/>
          </a:p>
        </p:txBody>
      </p:sp>
    </p:spTree>
    <p:extLst>
      <p:ext uri="{BB962C8B-B14F-4D97-AF65-F5344CB8AC3E}">
        <p14:creationId xmlns:p14="http://schemas.microsoft.com/office/powerpoint/2010/main" val="2174685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37178D-E183-4EB0-AE46-3527DDD1B4DA}" type="datetimeFigureOut">
              <a:rPr lang="uk-UA" smtClean="0"/>
              <a:t>28.11.2024</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C224EE93-C5E4-494C-8687-A83C0835B19B}" type="slidenum">
              <a:rPr lang="uk-UA" smtClean="0"/>
              <a:t>‹№›</a:t>
            </a:fld>
            <a:endParaRPr lang="uk-UA"/>
          </a:p>
        </p:txBody>
      </p:sp>
    </p:spTree>
    <p:extLst>
      <p:ext uri="{BB962C8B-B14F-4D97-AF65-F5344CB8AC3E}">
        <p14:creationId xmlns:p14="http://schemas.microsoft.com/office/powerpoint/2010/main" val="1196558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B37178D-E183-4EB0-AE46-3527DDD1B4DA}" type="datetimeFigureOut">
              <a:rPr lang="uk-UA" smtClean="0"/>
              <a:t>28.11.2024</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C224EE93-C5E4-494C-8687-A83C0835B19B}" type="slidenum">
              <a:rPr lang="uk-UA" smtClean="0"/>
              <a:t>‹№›</a:t>
            </a:fld>
            <a:endParaRPr lang="uk-UA"/>
          </a:p>
        </p:txBody>
      </p:sp>
    </p:spTree>
    <p:extLst>
      <p:ext uri="{BB962C8B-B14F-4D97-AF65-F5344CB8AC3E}">
        <p14:creationId xmlns:p14="http://schemas.microsoft.com/office/powerpoint/2010/main" val="49106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uk-UA"/>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B37178D-E183-4EB0-AE46-3527DDD1B4DA}" type="datetimeFigureOut">
              <a:rPr lang="uk-UA" smtClean="0"/>
              <a:t>28.11.2024</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C224EE93-C5E4-494C-8687-A83C0835B19B}" type="slidenum">
              <a:rPr lang="uk-UA" smtClean="0"/>
              <a:t>‹№›</a:t>
            </a:fld>
            <a:endParaRPr lang="uk-UA"/>
          </a:p>
        </p:txBody>
      </p:sp>
    </p:spTree>
    <p:extLst>
      <p:ext uri="{BB962C8B-B14F-4D97-AF65-F5344CB8AC3E}">
        <p14:creationId xmlns:p14="http://schemas.microsoft.com/office/powerpoint/2010/main" val="4069875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5B37178D-E183-4EB0-AE46-3527DDD1B4DA}" type="datetimeFigureOut">
              <a:rPr lang="uk-UA" smtClean="0"/>
              <a:t>28.11.2024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C224EE93-C5E4-494C-8687-A83C0835B19B}" type="slidenum">
              <a:rPr lang="uk-UA" smtClean="0"/>
              <a:t>‹№›</a:t>
            </a:fld>
            <a:endParaRPr lang="uk-UA"/>
          </a:p>
        </p:txBody>
      </p:sp>
    </p:spTree>
    <p:extLst>
      <p:ext uri="{BB962C8B-B14F-4D97-AF65-F5344CB8AC3E}">
        <p14:creationId xmlns:p14="http://schemas.microsoft.com/office/powerpoint/2010/main" val="2938713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5B37178D-E183-4EB0-AE46-3527DDD1B4DA}" type="datetimeFigureOut">
              <a:rPr lang="uk-UA" smtClean="0"/>
              <a:t>28.11.2024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C224EE93-C5E4-494C-8687-A83C0835B19B}" type="slidenum">
              <a:rPr lang="uk-UA" smtClean="0"/>
              <a:t>‹№›</a:t>
            </a:fld>
            <a:endParaRPr lang="uk-UA"/>
          </a:p>
        </p:txBody>
      </p:sp>
    </p:spTree>
    <p:extLst>
      <p:ext uri="{BB962C8B-B14F-4D97-AF65-F5344CB8AC3E}">
        <p14:creationId xmlns:p14="http://schemas.microsoft.com/office/powerpoint/2010/main" val="1304714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37178D-E183-4EB0-AE46-3527DDD1B4DA}" type="datetimeFigureOut">
              <a:rPr lang="uk-UA" smtClean="0"/>
              <a:t>28.11.2024</a:t>
            </a:fld>
            <a:endParaRPr lang="uk-UA"/>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24EE93-C5E4-494C-8687-A83C0835B19B}" type="slidenum">
              <a:rPr lang="uk-UA" smtClean="0"/>
              <a:t>‹№›</a:t>
            </a:fld>
            <a:endParaRPr lang="uk-UA"/>
          </a:p>
        </p:txBody>
      </p:sp>
    </p:spTree>
    <p:extLst>
      <p:ext uri="{BB962C8B-B14F-4D97-AF65-F5344CB8AC3E}">
        <p14:creationId xmlns:p14="http://schemas.microsoft.com/office/powerpoint/2010/main" val="2330459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advisory.gijn.org/russkiy-jsat-instrument-otsenki-bezopasnosti-zhurnalistov/" TargetMode="External"/><Relationship Id="rId2" Type="http://schemas.openxmlformats.org/officeDocument/2006/relationships/hyperlink" Target="https://cpj.org/wp-content/uploads/2022/03/CPJ-Risk-Assessment-form_Ukrainian.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support.apple.com/en-gb/HT204837" TargetMode="External"/><Relationship Id="rId2" Type="http://schemas.openxmlformats.org/officeDocument/2006/relationships/hyperlink" Target="https://docs.microsoft.com/en-us/windows/security/information-protection/bitlocker/bitlocker-overview" TargetMode="External"/><Relationship Id="rId1" Type="http://schemas.openxmlformats.org/officeDocument/2006/relationships/slideLayout" Target="../slideLayouts/slideLayout2.xml"/><Relationship Id="rId4" Type="http://schemas.openxmlformats.org/officeDocument/2006/relationships/hyperlink" Target="https://www.veracrypt.fr/en/Downloads.html"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mozilla.org/uk/" TargetMode="External"/><Relationship Id="rId2" Type="http://schemas.openxmlformats.org/officeDocument/2006/relationships/hyperlink" Target="https://duckduckgo.com/?va=b&amp;t=hc" TargetMode="External"/><Relationship Id="rId1" Type="http://schemas.openxmlformats.org/officeDocument/2006/relationships/slideLayout" Target="../slideLayouts/slideLayout2.xml"/><Relationship Id="rId5" Type="http://schemas.openxmlformats.org/officeDocument/2006/relationships/hyperlink" Target="https://www.startpage.com/" TargetMode="External"/><Relationship Id="rId4" Type="http://schemas.openxmlformats.org/officeDocument/2006/relationships/hyperlink" Target="https://duckduckgo.com/" TargetMode="External"/></Relationships>
</file>

<file path=ppt/slides/_rels/slide34.xml.rels><?xml version="1.0" encoding="UTF-8" standalone="yes"?>
<Relationships xmlns="http://schemas.openxmlformats.org/package/2006/relationships"><Relationship Id="rId2" Type="http://schemas.openxmlformats.org/officeDocument/2006/relationships/hyperlink" Target="https://onionshare.org/"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https://www.youtube.com/c/TechSupportDell" TargetMode="External"/><Relationship Id="rId3" Type="http://schemas.openxmlformats.org/officeDocument/2006/relationships/hyperlink" Target="https://www.youtube.com/watch?v=MfJ8BNm4e2Y" TargetMode="External"/><Relationship Id="rId7" Type="http://schemas.openxmlformats.org/officeDocument/2006/relationships/hyperlink" Target="https://www.youtube.com/watch?v=PtMyu9xrJ_E" TargetMode="External"/><Relationship Id="rId2" Type="http://schemas.openxmlformats.org/officeDocument/2006/relationships/hyperlink" Target="https://proton.me/" TargetMode="External"/><Relationship Id="rId1" Type="http://schemas.openxmlformats.org/officeDocument/2006/relationships/slideLayout" Target="../slideLayouts/slideLayout2.xml"/><Relationship Id="rId6" Type="http://schemas.openxmlformats.org/officeDocument/2006/relationships/hyperlink" Target="https://www.microsoft.com/" TargetMode="External"/><Relationship Id="rId5" Type="http://schemas.openxmlformats.org/officeDocument/2006/relationships/hyperlink" Target="https://learn.microsoft.com/uk-ua/windows/security/operating-system-security/data-protection/bitlocker/#device-encryption" TargetMode="External"/><Relationship Id="rId10" Type="http://schemas.openxmlformats.org/officeDocument/2006/relationships/hyperlink" Target="https://www.youtube.com/c/Techlore" TargetMode="External"/><Relationship Id="rId4" Type="http://schemas.openxmlformats.org/officeDocument/2006/relationships/hyperlink" Target="https://www.youtube.com/c/CyberNews" TargetMode="External"/><Relationship Id="rId9" Type="http://schemas.openxmlformats.org/officeDocument/2006/relationships/hyperlink" Target="https://www.youtube.com/watch?v=C25VWAGl7Tw"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watch?v=V6xuKoJhpEg" TargetMode="External"/><Relationship Id="rId2" Type="http://schemas.openxmlformats.org/officeDocument/2006/relationships/hyperlink" Target="https://keepassxc.org/" TargetMode="External"/><Relationship Id="rId1" Type="http://schemas.openxmlformats.org/officeDocument/2006/relationships/slideLayout" Target="../slideLayouts/slideLayout2.xml"/><Relationship Id="rId5" Type="http://schemas.openxmlformats.org/officeDocument/2006/relationships/hyperlink" Target="https://www.yubico.com/" TargetMode="External"/><Relationship Id="rId4" Type="http://schemas.openxmlformats.org/officeDocument/2006/relationships/hyperlink" Target="https://www.youtube.com/@Cyberspatial"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youtube.com/c/Techquickie" TargetMode="External"/><Relationship Id="rId2" Type="http://schemas.openxmlformats.org/officeDocument/2006/relationships/hyperlink" Target="https://www.youtube.com/watch?v=rbvYXYpVhB8" TargetMode="External"/><Relationship Id="rId1" Type="http://schemas.openxmlformats.org/officeDocument/2006/relationships/slideLayout" Target="../slideLayouts/slideLayout2.xml"/><Relationship Id="rId5" Type="http://schemas.openxmlformats.org/officeDocument/2006/relationships/hyperlink" Target="https://lockers.com.ua/" TargetMode="External"/><Relationship Id="rId4" Type="http://schemas.openxmlformats.org/officeDocument/2006/relationships/hyperlink" Target="https://lockers.com.ua/kak-ischeznut-s-radarov-zloumishlennikov-bistro-prosto-i-vovremja/"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geospy.ai/" TargetMode="External"/><Relationship Id="rId2" Type="http://schemas.openxmlformats.org/officeDocument/2006/relationships/hyperlink" Target="https://suncalc.net/"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aiornot.com/" TargetMode="External"/><Relationship Id="rId2" Type="http://schemas.openxmlformats.org/officeDocument/2006/relationships/hyperlink" Target="https://tineye.com/" TargetMode="External"/><Relationship Id="rId1" Type="http://schemas.openxmlformats.org/officeDocument/2006/relationships/slideLayout" Target="../slideLayouts/slideLayout2.xml"/><Relationship Id="rId4" Type="http://schemas.openxmlformats.org/officeDocument/2006/relationships/hyperlink" Target="https://faktisk.demo.mediafutures.no/lang/"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1861906"/>
          </a:xfrm>
        </p:spPr>
        <p:txBody>
          <a:bodyPr>
            <a:normAutofit/>
          </a:bodyPr>
          <a:lstStyle/>
          <a:p>
            <a:r>
              <a:rPr lang="uk-UA" b="1" dirty="0" err="1" smtClean="0">
                <a:solidFill>
                  <a:srgbClr val="0070C0"/>
                </a:solidFill>
                <a:latin typeface="Segoe UI Black" panose="020B0A02040204020203" pitchFamily="34" charset="0"/>
                <a:ea typeface="Segoe UI Black" panose="020B0A02040204020203" pitchFamily="34" charset="0"/>
              </a:rPr>
              <a:t>Кібербезпека</a:t>
            </a:r>
            <a:r>
              <a:rPr lang="uk-UA" b="1" dirty="0" smtClean="0">
                <a:solidFill>
                  <a:srgbClr val="0070C0"/>
                </a:solidFill>
                <a:latin typeface="Segoe UI Black" panose="020B0A02040204020203" pitchFamily="34" charset="0"/>
                <a:ea typeface="Segoe UI Black" panose="020B0A02040204020203" pitchFamily="34" charset="0"/>
              </a:rPr>
              <a:t> журналіста</a:t>
            </a:r>
            <a:endParaRPr lang="uk-UA" b="1" dirty="0">
              <a:solidFill>
                <a:srgbClr val="0070C0"/>
              </a:solidFill>
              <a:latin typeface="Segoe UI Black" panose="020B0A02040204020203" pitchFamily="34" charset="0"/>
              <a:ea typeface="Segoe UI Black" panose="020B0A02040204020203" pitchFamily="34" charset="0"/>
            </a:endParaRPr>
          </a:p>
        </p:txBody>
      </p:sp>
      <p:sp>
        <p:nvSpPr>
          <p:cNvPr id="3" name="Подзаголовок 2"/>
          <p:cNvSpPr>
            <a:spLocks noGrp="1"/>
          </p:cNvSpPr>
          <p:nvPr>
            <p:ph type="subTitle" idx="1"/>
          </p:nvPr>
        </p:nvSpPr>
        <p:spPr>
          <a:xfrm>
            <a:off x="1524000" y="3602038"/>
            <a:ext cx="9144000" cy="895147"/>
          </a:xfrm>
        </p:spPr>
        <p:txBody>
          <a:bodyPr/>
          <a:lstStyle/>
          <a:p>
            <a:r>
              <a:rPr lang="uk-UA" b="1" dirty="0" smtClean="0">
                <a:latin typeface="Segoe UI Black" panose="020B0A02040204020203" pitchFamily="34" charset="0"/>
                <a:ea typeface="Segoe UI Black" panose="020B0A02040204020203" pitchFamily="34" charset="0"/>
              </a:rPr>
              <a:t>З чого починається </a:t>
            </a:r>
            <a:r>
              <a:rPr lang="uk-UA" b="1" dirty="0" err="1" smtClean="0">
                <a:latin typeface="Segoe UI Black" panose="020B0A02040204020203" pitchFamily="34" charset="0"/>
                <a:ea typeface="Segoe UI Black" panose="020B0A02040204020203" pitchFamily="34" charset="0"/>
              </a:rPr>
              <a:t>кібербезпека</a:t>
            </a:r>
            <a:r>
              <a:rPr lang="uk-UA" b="1" dirty="0" smtClean="0">
                <a:latin typeface="Segoe UI Black" panose="020B0A02040204020203" pitchFamily="34" charset="0"/>
                <a:ea typeface="Segoe UI Black" panose="020B0A02040204020203" pitchFamily="34" charset="0"/>
              </a:rPr>
              <a:t> журналіста? </a:t>
            </a:r>
            <a:endParaRPr lang="uk-UA" dirty="0"/>
          </a:p>
        </p:txBody>
      </p:sp>
    </p:spTree>
    <p:extLst>
      <p:ext uri="{BB962C8B-B14F-4D97-AF65-F5344CB8AC3E}">
        <p14:creationId xmlns:p14="http://schemas.microsoft.com/office/powerpoint/2010/main" val="11014461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130531"/>
            <a:ext cx="10515600" cy="5046432"/>
          </a:xfrm>
        </p:spPr>
        <p:txBody>
          <a:bodyPr/>
          <a:lstStyle/>
          <a:p>
            <a:r>
              <a:rPr lang="uk-UA" dirty="0"/>
              <a:t>Найочевидніше – </a:t>
            </a:r>
            <a:r>
              <a:rPr lang="uk-UA" dirty="0">
                <a:solidFill>
                  <a:srgbClr val="FF0000"/>
                </a:solidFill>
              </a:rPr>
              <a:t>з цифрової гігієни</a:t>
            </a:r>
            <a:r>
              <a:rPr lang="uk-UA" dirty="0"/>
              <a:t>. Як з дитинства нас вчать мити руки, так само ми маємо привчити себе </a:t>
            </a:r>
            <a:r>
              <a:rPr lang="uk-UA" dirty="0">
                <a:solidFill>
                  <a:srgbClr val="FF0000"/>
                </a:solidFill>
              </a:rPr>
              <a:t>«чистити» своє цифрове середовище</a:t>
            </a:r>
            <a:r>
              <a:rPr lang="uk-UA" dirty="0"/>
              <a:t>. Це означає </a:t>
            </a:r>
            <a:r>
              <a:rPr lang="uk-UA" dirty="0">
                <a:solidFill>
                  <a:srgbClr val="FF0000"/>
                </a:solidFill>
              </a:rPr>
              <a:t>мати</a:t>
            </a:r>
            <a:r>
              <a:rPr lang="uk-UA" dirty="0"/>
              <a:t> на своїх </a:t>
            </a:r>
            <a:r>
              <a:rPr lang="uk-UA" dirty="0" err="1"/>
              <a:t>гаджетах</a:t>
            </a:r>
            <a:r>
              <a:rPr lang="uk-UA" dirty="0"/>
              <a:t> актуальні </a:t>
            </a:r>
            <a:r>
              <a:rPr lang="uk-UA" dirty="0">
                <a:solidFill>
                  <a:srgbClr val="FF0000"/>
                </a:solidFill>
              </a:rPr>
              <a:t>програми захисту </a:t>
            </a:r>
            <a:r>
              <a:rPr lang="uk-UA" dirty="0"/>
              <a:t>від вірусів або інших шкідливих програм, </a:t>
            </a:r>
            <a:r>
              <a:rPr lang="uk-UA" dirty="0">
                <a:solidFill>
                  <a:srgbClr val="FF0000"/>
                </a:solidFill>
              </a:rPr>
              <a:t>видаляти </a:t>
            </a:r>
            <a:r>
              <a:rPr lang="uk-UA" dirty="0"/>
              <a:t>непотрібні програми та додатки, </a:t>
            </a:r>
            <a:r>
              <a:rPr lang="uk-UA" dirty="0">
                <a:solidFill>
                  <a:srgbClr val="FF0000"/>
                </a:solidFill>
              </a:rPr>
              <a:t>слідкувати</a:t>
            </a:r>
            <a:r>
              <a:rPr lang="uk-UA" dirty="0"/>
              <a:t> за тим, на що ви підписуєтесь та на які сторінки заходите.</a:t>
            </a:r>
          </a:p>
          <a:p>
            <a:r>
              <a:rPr lang="uk-UA" dirty="0"/>
              <a:t>Як дітей вчать не брати в руки щось з землі, від чужих людей та не пхати це до рота, так само ми маємо привчити себе </a:t>
            </a:r>
            <a:r>
              <a:rPr lang="uk-UA" dirty="0" smtClean="0">
                <a:solidFill>
                  <a:srgbClr val="FF0000"/>
                </a:solidFill>
              </a:rPr>
              <a:t>не </a:t>
            </a:r>
            <a:r>
              <a:rPr lang="uk-UA" dirty="0">
                <a:solidFill>
                  <a:srgbClr val="FF0000"/>
                </a:solidFill>
              </a:rPr>
              <a:t>відкривати невідомі файли, не заходити на сумнівні сторінки та не підписуватися на невідомих людей в </a:t>
            </a:r>
            <a:r>
              <a:rPr lang="uk-UA" dirty="0" err="1">
                <a:solidFill>
                  <a:srgbClr val="FF0000"/>
                </a:solidFill>
              </a:rPr>
              <a:t>соцмережах</a:t>
            </a:r>
            <a:r>
              <a:rPr lang="uk-UA" dirty="0"/>
              <a:t>.</a:t>
            </a:r>
          </a:p>
          <a:p>
            <a:endParaRPr lang="uk-UA" dirty="0"/>
          </a:p>
        </p:txBody>
      </p:sp>
    </p:spTree>
    <p:extLst>
      <p:ext uri="{BB962C8B-B14F-4D97-AF65-F5344CB8AC3E}">
        <p14:creationId xmlns:p14="http://schemas.microsoft.com/office/powerpoint/2010/main" val="2548197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573578"/>
            <a:ext cx="10515600" cy="5603385"/>
          </a:xfrm>
        </p:spPr>
        <p:txBody>
          <a:bodyPr>
            <a:normAutofit fontScale="85000" lnSpcReduction="20000"/>
          </a:bodyPr>
          <a:lstStyle/>
          <a:p>
            <a:pPr marL="0" indent="0">
              <a:buNone/>
            </a:pPr>
            <a:r>
              <a:rPr lang="uk-UA" dirty="0" smtClean="0"/>
              <a:t> </a:t>
            </a:r>
            <a:r>
              <a:rPr lang="uk-UA" b="1" dirty="0" smtClean="0"/>
              <a:t>Ось </a:t>
            </a:r>
            <a:r>
              <a:rPr lang="uk-UA" b="1" dirty="0"/>
              <a:t>кілька простих, але ефективних порад, які схожі на миття рук або чищення зубів: </a:t>
            </a:r>
            <a:r>
              <a:rPr lang="uk-UA" b="1" dirty="0" smtClean="0"/>
              <a:t>регулярна </a:t>
            </a:r>
            <a:r>
              <a:rPr lang="uk-UA" b="1" dirty="0"/>
              <a:t>зміна паролів до ваших онлайн-</a:t>
            </a:r>
            <a:r>
              <a:rPr lang="uk-UA" b="1" dirty="0" err="1"/>
              <a:t>акаунтів</a:t>
            </a:r>
            <a:r>
              <a:rPr lang="uk-UA" b="1" dirty="0"/>
              <a:t> і вихід з них (і видалення невикористовуваних </a:t>
            </a:r>
            <a:r>
              <a:rPr lang="uk-UA" b="1" dirty="0" err="1"/>
              <a:t>акаунтів</a:t>
            </a:r>
            <a:r>
              <a:rPr lang="uk-UA" b="1" dirty="0"/>
              <a:t> і сервісів) повинні стати для вас цілком природними.</a:t>
            </a:r>
            <a:r>
              <a:rPr lang="uk-UA" dirty="0"/>
              <a:t/>
            </a:r>
            <a:br>
              <a:rPr lang="uk-UA" dirty="0"/>
            </a:br>
            <a:endParaRPr lang="uk-UA" dirty="0"/>
          </a:p>
          <a:p>
            <a:pPr lvl="0" fontAlgn="base"/>
            <a:r>
              <a:rPr lang="uk-UA" dirty="0"/>
              <a:t>Багатофакторна автентифікація на пристроях.</a:t>
            </a:r>
          </a:p>
          <a:p>
            <a:pPr lvl="0" fontAlgn="base"/>
            <a:r>
              <a:rPr lang="uk-UA" dirty="0"/>
              <a:t>Зміна пароля / </a:t>
            </a:r>
            <a:r>
              <a:rPr lang="uk-UA" dirty="0" err="1"/>
              <a:t>пін</a:t>
            </a:r>
            <a:r>
              <a:rPr lang="uk-UA" dirty="0"/>
              <a:t>-коду.</a:t>
            </a:r>
          </a:p>
          <a:p>
            <a:pPr lvl="0" fontAlgn="base"/>
            <a:r>
              <a:rPr lang="uk-UA" dirty="0"/>
              <a:t>Налагодження регулярного резервного копіювання на пристроях і комп'ютерах та видалення старих резервних копій.</a:t>
            </a:r>
          </a:p>
          <a:p>
            <a:pPr lvl="0" fontAlgn="base"/>
            <a:r>
              <a:rPr lang="uk-UA" dirty="0"/>
              <a:t>Від'єднання та витирання згадок про старі пристрої.</a:t>
            </a:r>
          </a:p>
          <a:p>
            <a:pPr lvl="0" fontAlgn="base"/>
            <a:r>
              <a:rPr lang="uk-UA" dirty="0"/>
              <a:t>Аналіз своєї присутності в Інтернеті та видалення неактуального.</a:t>
            </a:r>
          </a:p>
          <a:p>
            <a:pPr lvl="0" fontAlgn="base"/>
            <a:r>
              <a:rPr lang="uk-UA" dirty="0"/>
              <a:t>Налаштування конфіденційності на своєму пристрої та в застосунках/браузерах.</a:t>
            </a:r>
          </a:p>
          <a:p>
            <a:pPr lvl="0" fontAlgn="base"/>
            <a:r>
              <a:rPr lang="uk-UA" dirty="0"/>
              <a:t>Оновлення паролів на </a:t>
            </a:r>
            <a:r>
              <a:rPr lang="uk-UA" dirty="0" err="1"/>
              <a:t>Wi-Fi</a:t>
            </a:r>
            <a:r>
              <a:rPr lang="uk-UA" dirty="0"/>
              <a:t> </a:t>
            </a:r>
            <a:r>
              <a:rPr lang="uk-UA" dirty="0" err="1"/>
              <a:t>роутерах</a:t>
            </a:r>
            <a:r>
              <a:rPr lang="uk-UA" dirty="0"/>
              <a:t>.</a:t>
            </a:r>
          </a:p>
          <a:p>
            <a:pPr marL="0" indent="0">
              <a:buNone/>
            </a:pPr>
            <a:endParaRPr lang="uk-UA" dirty="0"/>
          </a:p>
          <a:p>
            <a:pPr marL="0" indent="0">
              <a:buNone/>
            </a:pPr>
            <a:r>
              <a:rPr lang="uk-UA" sz="3300" b="1" dirty="0" smtClean="0">
                <a:solidFill>
                  <a:srgbClr val="FF0000"/>
                </a:solidFill>
              </a:rPr>
              <a:t>    Це </a:t>
            </a:r>
            <a:r>
              <a:rPr lang="uk-UA" sz="3300" b="1" dirty="0">
                <a:solidFill>
                  <a:srgbClr val="FF0000"/>
                </a:solidFill>
              </a:rPr>
              <a:t>ваш найбільший і найнадійніший </a:t>
            </a:r>
            <a:r>
              <a:rPr lang="uk-UA" sz="3300" b="1" dirty="0" smtClean="0">
                <a:solidFill>
                  <a:srgbClr val="FF0000"/>
                </a:solidFill>
              </a:rPr>
              <a:t>захист! </a:t>
            </a:r>
            <a:endParaRPr lang="uk-UA" sz="3300" b="1" dirty="0">
              <a:solidFill>
                <a:srgbClr val="FF0000"/>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82641" y="4185284"/>
            <a:ext cx="2671159" cy="1724419"/>
          </a:xfrm>
          <a:prstGeom prst="rect">
            <a:avLst/>
          </a:prstGeom>
        </p:spPr>
      </p:pic>
    </p:spTree>
    <p:extLst>
      <p:ext uri="{BB962C8B-B14F-4D97-AF65-F5344CB8AC3E}">
        <p14:creationId xmlns:p14="http://schemas.microsoft.com/office/powerpoint/2010/main" val="23598089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46512" y="1363287"/>
            <a:ext cx="10515600" cy="4305993"/>
          </a:xfrm>
        </p:spPr>
        <p:txBody>
          <a:bodyPr/>
          <a:lstStyle/>
          <a:p>
            <a:pPr marL="0" indent="0">
              <a:buNone/>
            </a:pPr>
            <a:r>
              <a:rPr lang="uk-UA" dirty="0" smtClean="0"/>
              <a:t>Варто </a:t>
            </a:r>
            <a:r>
              <a:rPr lang="uk-UA" dirty="0"/>
              <a:t>пам’ятати: як би надійно ви не слідкували за власною «</a:t>
            </a:r>
            <a:r>
              <a:rPr lang="uk-UA" dirty="0" err="1"/>
              <a:t>кібергігієною</a:t>
            </a:r>
            <a:r>
              <a:rPr lang="uk-UA" dirty="0"/>
              <a:t>», </a:t>
            </a:r>
            <a:r>
              <a:rPr lang="uk-UA" b="1" dirty="0">
                <a:solidFill>
                  <a:srgbClr val="FF0000"/>
                </a:solidFill>
              </a:rPr>
              <a:t>хтось інший</a:t>
            </a:r>
            <a:r>
              <a:rPr lang="uk-UA" dirty="0"/>
              <a:t>, кого ви добре знаєте і з ким спілкуєтеся через свої </a:t>
            </a:r>
            <a:r>
              <a:rPr lang="uk-UA" dirty="0" err="1"/>
              <a:t>гаджети</a:t>
            </a:r>
            <a:r>
              <a:rPr lang="uk-UA" dirty="0"/>
              <a:t> – </a:t>
            </a:r>
            <a:r>
              <a:rPr lang="uk-UA" b="1" dirty="0">
                <a:solidFill>
                  <a:srgbClr val="FF0000"/>
                </a:solidFill>
              </a:rPr>
              <a:t>може цього не робити</a:t>
            </a:r>
            <a:r>
              <a:rPr lang="uk-UA" dirty="0"/>
              <a:t>. А значить ризик існує завжди. Тож будьте так само уважні у спілкування з знайомими людьми, не відкривайте від них раптові повідомлення з посиланнями на якісь сайти, наприклад, щось прочитати, десь проголосувати чи подивитись прикольне відео. </a:t>
            </a:r>
            <a:r>
              <a:rPr lang="uk-UA" b="1" dirty="0">
                <a:solidFill>
                  <a:srgbClr val="FF0000"/>
                </a:solidFill>
              </a:rPr>
              <a:t>Краще переконайтеся</a:t>
            </a:r>
            <a:r>
              <a:rPr lang="uk-UA" dirty="0"/>
              <a:t>, що ваш знайомий справді надіслав це повідомлення, а не воно прийшло з його </a:t>
            </a:r>
            <a:r>
              <a:rPr lang="uk-UA" dirty="0" err="1"/>
              <a:t>гаджета</a:t>
            </a:r>
            <a:r>
              <a:rPr lang="uk-UA" dirty="0"/>
              <a:t> через зараження шкідливою програмою (вірусом).</a:t>
            </a:r>
          </a:p>
          <a:p>
            <a:endParaRPr lang="uk-UA" dirty="0"/>
          </a:p>
        </p:txBody>
      </p:sp>
    </p:spTree>
    <p:extLst>
      <p:ext uri="{BB962C8B-B14F-4D97-AF65-F5344CB8AC3E}">
        <p14:creationId xmlns:p14="http://schemas.microsoft.com/office/powerpoint/2010/main" val="37422831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a:solidFill>
                  <a:srgbClr val="FF0000"/>
                </a:solidFill>
              </a:rPr>
              <a:t>Де</a:t>
            </a:r>
            <a:r>
              <a:rPr lang="uk-UA" b="1" dirty="0"/>
              <a:t> найбільша </a:t>
            </a:r>
            <a:r>
              <a:rPr lang="uk-UA" b="1" dirty="0">
                <a:solidFill>
                  <a:srgbClr val="FF0000"/>
                </a:solidFill>
              </a:rPr>
              <a:t>загроза</a:t>
            </a:r>
            <a:r>
              <a:rPr lang="uk-UA" b="1" dirty="0"/>
              <a:t>?</a:t>
            </a:r>
            <a:br>
              <a:rPr lang="uk-UA" b="1" dirty="0"/>
            </a:br>
            <a:endParaRPr lang="uk-UA" b="1" dirty="0"/>
          </a:p>
        </p:txBody>
      </p:sp>
      <p:sp>
        <p:nvSpPr>
          <p:cNvPr id="3" name="Объект 2"/>
          <p:cNvSpPr>
            <a:spLocks noGrp="1"/>
          </p:cNvSpPr>
          <p:nvPr>
            <p:ph idx="1"/>
          </p:nvPr>
        </p:nvSpPr>
        <p:spPr/>
        <p:txBody>
          <a:bodyPr/>
          <a:lstStyle/>
          <a:p>
            <a:endParaRPr lang="uk-UA" dirty="0"/>
          </a:p>
        </p:txBody>
      </p:sp>
    </p:spTree>
    <p:extLst>
      <p:ext uri="{BB962C8B-B14F-4D97-AF65-F5344CB8AC3E}">
        <p14:creationId xmlns:p14="http://schemas.microsoft.com/office/powerpoint/2010/main" val="27240344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a:solidFill>
                  <a:srgbClr val="FF0000"/>
                </a:solidFill>
              </a:rPr>
              <a:t>Де</a:t>
            </a:r>
            <a:r>
              <a:rPr lang="uk-UA" b="1" dirty="0"/>
              <a:t> найбільша </a:t>
            </a:r>
            <a:r>
              <a:rPr lang="uk-UA" b="1" dirty="0">
                <a:solidFill>
                  <a:srgbClr val="FF0000"/>
                </a:solidFill>
              </a:rPr>
              <a:t>загроза</a:t>
            </a:r>
            <a:r>
              <a:rPr lang="uk-UA" b="1" dirty="0"/>
              <a:t>?</a:t>
            </a:r>
            <a:br>
              <a:rPr lang="uk-UA" b="1" dirty="0"/>
            </a:br>
            <a:endParaRPr lang="uk-UA" b="1" dirty="0"/>
          </a:p>
        </p:txBody>
      </p:sp>
      <p:sp>
        <p:nvSpPr>
          <p:cNvPr id="3" name="Объект 2"/>
          <p:cNvSpPr>
            <a:spLocks noGrp="1"/>
          </p:cNvSpPr>
          <p:nvPr>
            <p:ph idx="1"/>
          </p:nvPr>
        </p:nvSpPr>
        <p:spPr>
          <a:xfrm>
            <a:off x="838200" y="1512916"/>
            <a:ext cx="10515600" cy="4664047"/>
          </a:xfrm>
        </p:spPr>
        <p:txBody>
          <a:bodyPr>
            <a:normAutofit fontScale="55000" lnSpcReduction="20000"/>
          </a:bodyPr>
          <a:lstStyle/>
          <a:p>
            <a:pPr marL="0" indent="0">
              <a:buNone/>
            </a:pPr>
            <a:r>
              <a:rPr lang="uk-UA" sz="3600" b="1" dirty="0"/>
              <a:t>Давайте подивимось, скільки цифрових пристроїв і де ви використовуєте:</a:t>
            </a:r>
          </a:p>
          <a:p>
            <a:pPr lvl="0"/>
            <a:r>
              <a:rPr lang="uk-UA" dirty="0"/>
              <a:t>Комп’ютер на роботі;</a:t>
            </a:r>
          </a:p>
          <a:p>
            <a:pPr lvl="0"/>
            <a:r>
              <a:rPr lang="uk-UA" dirty="0"/>
              <a:t>Носії інформації на роботі (флешки, диски та інше);</a:t>
            </a:r>
          </a:p>
          <a:p>
            <a:pPr lvl="0"/>
            <a:r>
              <a:rPr lang="uk-UA" dirty="0"/>
              <a:t>Робочий смартфон (якщо такий є в редакції);</a:t>
            </a:r>
          </a:p>
          <a:p>
            <a:pPr lvl="0"/>
            <a:r>
              <a:rPr lang="uk-UA" dirty="0"/>
              <a:t>Флешки ваших джерел інформації;</a:t>
            </a:r>
          </a:p>
          <a:p>
            <a:pPr lvl="0"/>
            <a:r>
              <a:rPr lang="uk-UA" dirty="0"/>
              <a:t>Комп’ютер джерела інформації;</a:t>
            </a:r>
          </a:p>
          <a:p>
            <a:pPr lvl="0"/>
            <a:r>
              <a:rPr lang="uk-UA" dirty="0"/>
              <a:t>Домашній комп’ютер;</a:t>
            </a:r>
          </a:p>
          <a:p>
            <a:pPr lvl="0"/>
            <a:r>
              <a:rPr lang="uk-UA" dirty="0"/>
              <a:t>Ноутбук;</a:t>
            </a:r>
          </a:p>
          <a:p>
            <a:pPr lvl="0"/>
            <a:r>
              <a:rPr lang="uk-UA" dirty="0"/>
              <a:t>Особистий смартфон;</a:t>
            </a:r>
          </a:p>
          <a:p>
            <a:pPr lvl="0"/>
            <a:r>
              <a:rPr lang="uk-UA" dirty="0"/>
              <a:t>Особисті флешки;</a:t>
            </a:r>
          </a:p>
          <a:p>
            <a:pPr lvl="0"/>
            <a:r>
              <a:rPr lang="uk-UA" dirty="0"/>
              <a:t>Комп’ютер чи ноутбук члена родини/дітей;</a:t>
            </a:r>
          </a:p>
          <a:p>
            <a:pPr lvl="0"/>
            <a:r>
              <a:rPr lang="uk-UA" dirty="0"/>
              <a:t>Флешки та інші носії членів родини;</a:t>
            </a:r>
          </a:p>
          <a:p>
            <a:pPr lvl="0"/>
            <a:r>
              <a:rPr lang="uk-UA" dirty="0"/>
              <a:t>Випадкові комп’ютери чи ноутбуки в кафе або деінде;</a:t>
            </a:r>
          </a:p>
          <a:p>
            <a:pPr lvl="0"/>
            <a:r>
              <a:rPr lang="uk-UA" dirty="0" err="1"/>
              <a:t>Роутер</a:t>
            </a:r>
            <a:r>
              <a:rPr lang="uk-UA" dirty="0"/>
              <a:t> (домашній та робочий);</a:t>
            </a:r>
          </a:p>
          <a:p>
            <a:pPr lvl="0"/>
            <a:r>
              <a:rPr lang="uk-UA" dirty="0"/>
              <a:t>Інше (планшет, програвач музики, цифрова камера, інші цифрові </a:t>
            </a:r>
            <a:r>
              <a:rPr lang="uk-UA" dirty="0" err="1"/>
              <a:t>гаджети</a:t>
            </a:r>
            <a:r>
              <a:rPr lang="uk-UA" dirty="0"/>
              <a:t>).</a:t>
            </a:r>
          </a:p>
          <a:p>
            <a:endParaRPr lang="uk-UA"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25491" y="1917468"/>
            <a:ext cx="4729942" cy="3153294"/>
          </a:xfrm>
          <a:prstGeom prst="rect">
            <a:avLst/>
          </a:prstGeom>
        </p:spPr>
      </p:pic>
    </p:spTree>
    <p:extLst>
      <p:ext uri="{BB962C8B-B14F-4D97-AF65-F5344CB8AC3E}">
        <p14:creationId xmlns:p14="http://schemas.microsoft.com/office/powerpoint/2010/main" val="35153698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63138" y="1484803"/>
            <a:ext cx="10515600" cy="4351338"/>
          </a:xfrm>
        </p:spPr>
        <p:txBody>
          <a:bodyPr/>
          <a:lstStyle/>
          <a:p>
            <a:pPr marL="0" indent="0">
              <a:buNone/>
            </a:pPr>
            <a:r>
              <a:rPr lang="uk-UA" dirty="0"/>
              <a:t>Усі вони можуть бути потенційною небезпекою в цифровому світі, так як </a:t>
            </a:r>
            <a:r>
              <a:rPr lang="uk-UA" b="1" dirty="0">
                <a:solidFill>
                  <a:srgbClr val="FF0000"/>
                </a:solidFill>
              </a:rPr>
              <a:t>дають можливість проникнути до ваших особистих даних, документів, публікацій, джерел інформації, фінансів</a:t>
            </a:r>
            <a:r>
              <a:rPr lang="uk-UA" dirty="0"/>
              <a:t>.</a:t>
            </a:r>
          </a:p>
          <a:p>
            <a:pPr marL="0" indent="0">
              <a:buNone/>
            </a:pPr>
            <a:endParaRPr lang="uk-UA" dirty="0" smtClean="0"/>
          </a:p>
          <a:p>
            <a:pPr marL="0" indent="0">
              <a:buNone/>
            </a:pPr>
            <a:r>
              <a:rPr lang="uk-UA" dirty="0" smtClean="0"/>
              <a:t>Які </a:t>
            </a:r>
            <a:r>
              <a:rPr lang="uk-UA" dirty="0"/>
              <a:t>б надійні </a:t>
            </a:r>
            <a:r>
              <a:rPr lang="uk-UA" b="1" dirty="0">
                <a:solidFill>
                  <a:srgbClr val="FF0000"/>
                </a:solidFill>
              </a:rPr>
              <a:t>програми захисту </a:t>
            </a:r>
            <a:r>
              <a:rPr lang="uk-UA" dirty="0"/>
              <a:t>ви не ставили, пам’ятайте, що їх </a:t>
            </a:r>
            <a:r>
              <a:rPr lang="uk-UA" b="1" dirty="0">
                <a:solidFill>
                  <a:srgbClr val="FF0000"/>
                </a:solidFill>
              </a:rPr>
              <a:t>можна обійти або нейтралізувати</a:t>
            </a:r>
            <a:r>
              <a:rPr lang="uk-UA" dirty="0"/>
              <a:t>. Особливо, якщо це не ліцензійні програми, а щось «зламане».</a:t>
            </a:r>
          </a:p>
          <a:p>
            <a:endParaRPr lang="uk-UA" dirty="0"/>
          </a:p>
        </p:txBody>
      </p:sp>
    </p:spTree>
    <p:extLst>
      <p:ext uri="{BB962C8B-B14F-4D97-AF65-F5344CB8AC3E}">
        <p14:creationId xmlns:p14="http://schemas.microsoft.com/office/powerpoint/2010/main" val="7840449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06722"/>
          </a:xfrm>
        </p:spPr>
        <p:txBody>
          <a:bodyPr>
            <a:normAutofit fontScale="90000"/>
          </a:bodyPr>
          <a:lstStyle/>
          <a:p>
            <a:pPr algn="ctr"/>
            <a:r>
              <a:rPr lang="uk-UA" dirty="0" smtClean="0"/>
              <a:t> </a:t>
            </a:r>
            <a:r>
              <a:rPr lang="uk-UA" b="1" dirty="0" smtClean="0">
                <a:solidFill>
                  <a:srgbClr val="0070C0"/>
                </a:solidFill>
              </a:rPr>
              <a:t>Поради Комітету захисту журналістів про те, як захистити свої пристрої:</a:t>
            </a:r>
            <a:endParaRPr lang="uk-UA" b="1" dirty="0">
              <a:solidFill>
                <a:srgbClr val="0070C0"/>
              </a:solidFill>
            </a:endParaRPr>
          </a:p>
        </p:txBody>
      </p:sp>
      <p:sp>
        <p:nvSpPr>
          <p:cNvPr id="3" name="Объект 2"/>
          <p:cNvSpPr>
            <a:spLocks noGrp="1"/>
          </p:cNvSpPr>
          <p:nvPr>
            <p:ph idx="1"/>
          </p:nvPr>
        </p:nvSpPr>
        <p:spPr>
          <a:xfrm>
            <a:off x="838200" y="1537855"/>
            <a:ext cx="10515600" cy="4639108"/>
          </a:xfrm>
        </p:spPr>
        <p:txBody>
          <a:bodyPr>
            <a:normAutofit fontScale="32500" lnSpcReduction="20000"/>
          </a:bodyPr>
          <a:lstStyle/>
          <a:p>
            <a:r>
              <a:rPr lang="ru-RU" sz="5500" dirty="0" err="1" smtClean="0"/>
              <a:t>Заблокуйте</a:t>
            </a:r>
            <a:r>
              <a:rPr lang="ru-RU" sz="5500" dirty="0" smtClean="0"/>
              <a:t> </a:t>
            </a:r>
            <a:r>
              <a:rPr lang="ru-RU" sz="5500" dirty="0" err="1"/>
              <a:t>свої</a:t>
            </a:r>
            <a:r>
              <a:rPr lang="ru-RU" sz="5500" dirty="0"/>
              <a:t> </a:t>
            </a:r>
            <a:r>
              <a:rPr lang="ru-RU" sz="5500" dirty="0" err="1"/>
              <a:t>пристрої</a:t>
            </a:r>
            <a:r>
              <a:rPr lang="ru-RU" sz="5500" dirty="0"/>
              <a:t> за </a:t>
            </a:r>
            <a:r>
              <a:rPr lang="ru-RU" sz="5500" dirty="0" err="1"/>
              <a:t>допомогою</a:t>
            </a:r>
            <a:r>
              <a:rPr lang="ru-RU" sz="5500" dirty="0"/>
              <a:t> пароля, коду </a:t>
            </a:r>
            <a:r>
              <a:rPr lang="ru-RU" sz="5500" dirty="0" err="1"/>
              <a:t>або</a:t>
            </a:r>
            <a:r>
              <a:rPr lang="ru-RU" sz="5500" dirty="0"/>
              <a:t> PIN. </a:t>
            </a:r>
            <a:r>
              <a:rPr lang="ru-RU" sz="5500" dirty="0" err="1"/>
              <a:t>Що</a:t>
            </a:r>
            <a:r>
              <a:rPr lang="ru-RU" sz="5500" dirty="0"/>
              <a:t> </a:t>
            </a:r>
            <a:r>
              <a:rPr lang="ru-RU" sz="5500" dirty="0" err="1"/>
              <a:t>довшим</a:t>
            </a:r>
            <a:r>
              <a:rPr lang="ru-RU" sz="5500" dirty="0"/>
              <a:t> є пароль </a:t>
            </a:r>
            <a:r>
              <a:rPr lang="ru-RU" sz="5500" dirty="0" err="1"/>
              <a:t>чи</a:t>
            </a:r>
            <a:r>
              <a:rPr lang="ru-RU" sz="5500" dirty="0"/>
              <a:t> PIN, то </a:t>
            </a:r>
            <a:r>
              <a:rPr lang="ru-RU" sz="5500" dirty="0" err="1"/>
              <a:t>важче</a:t>
            </a:r>
            <a:r>
              <a:rPr lang="ru-RU" sz="5500" dirty="0"/>
              <a:t> </a:t>
            </a:r>
            <a:r>
              <a:rPr lang="ru-RU" sz="5500" dirty="0" err="1"/>
              <a:t>розблокувати</a:t>
            </a:r>
            <a:r>
              <a:rPr lang="ru-RU" sz="5500" dirty="0"/>
              <a:t> </a:t>
            </a:r>
            <a:r>
              <a:rPr lang="ru-RU" sz="5500" dirty="0" err="1"/>
              <a:t>пристрій</a:t>
            </a:r>
            <a:r>
              <a:rPr lang="ru-RU" sz="5500" dirty="0"/>
              <a:t>.</a:t>
            </a:r>
          </a:p>
          <a:p>
            <a:r>
              <a:rPr lang="ru-RU" sz="5500" dirty="0" err="1"/>
              <a:t>Одразу</a:t>
            </a:r>
            <a:r>
              <a:rPr lang="ru-RU" sz="5500" dirty="0"/>
              <a:t> </a:t>
            </a:r>
            <a:r>
              <a:rPr lang="ru-RU" sz="5500" dirty="0" err="1"/>
              <a:t>встановлюйте</a:t>
            </a:r>
            <a:r>
              <a:rPr lang="ru-RU" sz="5500" dirty="0"/>
              <a:t> </a:t>
            </a:r>
            <a:r>
              <a:rPr lang="ru-RU" sz="5500" dirty="0" err="1"/>
              <a:t>запропоновані</a:t>
            </a:r>
            <a:r>
              <a:rPr lang="ru-RU" sz="5500" dirty="0"/>
              <a:t> </a:t>
            </a:r>
            <a:r>
              <a:rPr lang="ru-RU" sz="5500" dirty="0" err="1"/>
              <a:t>оновлення</a:t>
            </a:r>
            <a:r>
              <a:rPr lang="ru-RU" sz="5500" dirty="0"/>
              <a:t> </a:t>
            </a:r>
            <a:r>
              <a:rPr lang="ru-RU" sz="5500" dirty="0" err="1"/>
              <a:t>операційної</a:t>
            </a:r>
            <a:r>
              <a:rPr lang="ru-RU" sz="5500" dirty="0"/>
              <a:t> </a:t>
            </a:r>
            <a:r>
              <a:rPr lang="ru-RU" sz="5500" dirty="0" err="1"/>
              <a:t>системи</a:t>
            </a:r>
            <a:r>
              <a:rPr lang="ru-RU" sz="5500" dirty="0"/>
              <a:t>, </a:t>
            </a:r>
            <a:r>
              <a:rPr lang="ru-RU" sz="5500" dirty="0" err="1"/>
              <a:t>програм</a:t>
            </a:r>
            <a:r>
              <a:rPr lang="ru-RU" sz="5500" dirty="0"/>
              <a:t> і </a:t>
            </a:r>
            <a:r>
              <a:rPr lang="ru-RU" sz="5500" dirty="0" err="1"/>
              <a:t>браузерів</a:t>
            </a:r>
            <a:r>
              <a:rPr lang="ru-RU" sz="5500" dirty="0"/>
              <a:t>. </a:t>
            </a:r>
            <a:r>
              <a:rPr lang="ru-RU" sz="5500" dirty="0" err="1"/>
              <a:t>Застаріле</a:t>
            </a:r>
            <a:r>
              <a:rPr lang="ru-RU" sz="5500" dirty="0"/>
              <a:t> </a:t>
            </a:r>
            <a:r>
              <a:rPr lang="ru-RU" sz="5500" dirty="0" err="1"/>
              <a:t>програмне</a:t>
            </a:r>
            <a:r>
              <a:rPr lang="ru-RU" sz="5500" dirty="0"/>
              <a:t> </a:t>
            </a:r>
            <a:r>
              <a:rPr lang="ru-RU" sz="5500" dirty="0" err="1"/>
              <a:t>забезпечення</a:t>
            </a:r>
            <a:r>
              <a:rPr lang="ru-RU" sz="5500" dirty="0"/>
              <a:t> </a:t>
            </a:r>
            <a:r>
              <a:rPr lang="ru-RU" sz="5500" dirty="0" err="1"/>
              <a:t>має</a:t>
            </a:r>
            <a:r>
              <a:rPr lang="ru-RU" sz="5500" dirty="0"/>
              <a:t> </a:t>
            </a:r>
            <a:r>
              <a:rPr lang="ru-RU" sz="5500" dirty="0" err="1"/>
              <a:t>вразливості</a:t>
            </a:r>
            <a:r>
              <a:rPr lang="ru-RU" sz="5500" dirty="0"/>
              <a:t>, </a:t>
            </a:r>
            <a:r>
              <a:rPr lang="ru-RU" sz="5500" dirty="0" err="1"/>
              <a:t>якими</a:t>
            </a:r>
            <a:r>
              <a:rPr lang="ru-RU" sz="5500" dirty="0"/>
              <a:t> </a:t>
            </a:r>
            <a:r>
              <a:rPr lang="ru-RU" sz="5500" dirty="0" err="1"/>
              <a:t>зловмисники</a:t>
            </a:r>
            <a:r>
              <a:rPr lang="ru-RU" sz="5500" dirty="0"/>
              <a:t> </a:t>
            </a:r>
            <a:r>
              <a:rPr lang="ru-RU" sz="5500" dirty="0" err="1"/>
              <a:t>можуть</a:t>
            </a:r>
            <a:r>
              <a:rPr lang="ru-RU" sz="5500" dirty="0"/>
              <a:t> </a:t>
            </a:r>
            <a:r>
              <a:rPr lang="ru-RU" sz="5500" dirty="0" err="1"/>
              <a:t>скористатися</a:t>
            </a:r>
            <a:r>
              <a:rPr lang="ru-RU" sz="5500" dirty="0"/>
              <a:t> для </a:t>
            </a:r>
            <a:r>
              <a:rPr lang="ru-RU" sz="5500" dirty="0" err="1"/>
              <a:t>встановлення</a:t>
            </a:r>
            <a:r>
              <a:rPr lang="ru-RU" sz="5500" dirty="0"/>
              <a:t> на </a:t>
            </a:r>
            <a:r>
              <a:rPr lang="ru-RU" sz="5500" dirty="0" err="1"/>
              <a:t>ваші</a:t>
            </a:r>
            <a:r>
              <a:rPr lang="ru-RU" sz="5500" dirty="0"/>
              <a:t> </a:t>
            </a:r>
            <a:r>
              <a:rPr lang="ru-RU" sz="5500" dirty="0" err="1"/>
              <a:t>пристрої</a:t>
            </a:r>
            <a:r>
              <a:rPr lang="ru-RU" sz="5500" dirty="0"/>
              <a:t> </a:t>
            </a:r>
            <a:r>
              <a:rPr lang="ru-RU" sz="5500" dirty="0" err="1"/>
              <a:t>шкідливого</a:t>
            </a:r>
            <a:r>
              <a:rPr lang="ru-RU" sz="5500" dirty="0"/>
              <a:t> ПЗ. </a:t>
            </a:r>
          </a:p>
          <a:p>
            <a:r>
              <a:rPr lang="ru-RU" sz="5500" dirty="0" smtClean="0"/>
              <a:t>Регулярно </a:t>
            </a:r>
            <a:r>
              <a:rPr lang="ru-RU" sz="5500" dirty="0" err="1"/>
              <a:t>створюйте</a:t>
            </a:r>
            <a:r>
              <a:rPr lang="ru-RU" sz="5500" dirty="0"/>
              <a:t> </a:t>
            </a:r>
            <a:r>
              <a:rPr lang="ru-RU" sz="5500" dirty="0" err="1"/>
              <a:t>резервні</a:t>
            </a:r>
            <a:r>
              <a:rPr lang="ru-RU" sz="5500" dirty="0"/>
              <a:t> </a:t>
            </a:r>
            <a:r>
              <a:rPr lang="ru-RU" sz="5500" dirty="0" err="1"/>
              <a:t>копії</a:t>
            </a:r>
            <a:r>
              <a:rPr lang="ru-RU" sz="5500" dirty="0"/>
              <a:t> на </a:t>
            </a:r>
            <a:r>
              <a:rPr lang="ru-RU" sz="5500" dirty="0" err="1"/>
              <a:t>випадок</a:t>
            </a:r>
            <a:r>
              <a:rPr lang="ru-RU" sz="5500" dirty="0"/>
              <a:t> </a:t>
            </a:r>
            <a:r>
              <a:rPr lang="ru-RU" sz="5500" dirty="0" err="1"/>
              <a:t>знищення</a:t>
            </a:r>
            <a:r>
              <a:rPr lang="ru-RU" sz="5500" dirty="0"/>
              <a:t>, </a:t>
            </a:r>
            <a:r>
              <a:rPr lang="ru-RU" sz="5500" dirty="0" err="1"/>
              <a:t>втрати</a:t>
            </a:r>
            <a:r>
              <a:rPr lang="ru-RU" sz="5500" dirty="0"/>
              <a:t> </a:t>
            </a:r>
            <a:r>
              <a:rPr lang="ru-RU" sz="5500" dirty="0" err="1"/>
              <a:t>чи</a:t>
            </a:r>
            <a:r>
              <a:rPr lang="ru-RU" sz="5500" dirty="0"/>
              <a:t> </a:t>
            </a:r>
            <a:r>
              <a:rPr lang="ru-RU" sz="5500" dirty="0" err="1"/>
              <a:t>викрадення</a:t>
            </a:r>
            <a:r>
              <a:rPr lang="ru-RU" sz="5500" dirty="0"/>
              <a:t> пристрою. </a:t>
            </a:r>
            <a:r>
              <a:rPr lang="ru-RU" sz="5500" dirty="0" err="1"/>
              <a:t>Зберігайте</a:t>
            </a:r>
            <a:r>
              <a:rPr lang="ru-RU" sz="5500" dirty="0"/>
              <a:t> </a:t>
            </a:r>
            <a:r>
              <a:rPr lang="ru-RU" sz="5500" dirty="0" err="1"/>
              <a:t>резервні</a:t>
            </a:r>
            <a:r>
              <a:rPr lang="ru-RU" sz="5500" dirty="0"/>
              <a:t> </a:t>
            </a:r>
            <a:r>
              <a:rPr lang="ru-RU" sz="5500" dirty="0" err="1"/>
              <a:t>копії</a:t>
            </a:r>
            <a:r>
              <a:rPr lang="ru-RU" sz="5500" dirty="0"/>
              <a:t> у </a:t>
            </a:r>
            <a:r>
              <a:rPr lang="ru-RU" sz="5500" dirty="0" err="1"/>
              <a:t>надійному</a:t>
            </a:r>
            <a:r>
              <a:rPr lang="ru-RU" sz="5500" dirty="0"/>
              <a:t> </a:t>
            </a:r>
            <a:r>
              <a:rPr lang="ru-RU" sz="5500" dirty="0" err="1"/>
              <a:t>місці</a:t>
            </a:r>
            <a:r>
              <a:rPr lang="ru-RU" sz="5500" dirty="0"/>
              <a:t>, </a:t>
            </a:r>
            <a:r>
              <a:rPr lang="ru-RU" sz="5500" dirty="0" err="1"/>
              <a:t>подалі</a:t>
            </a:r>
            <a:r>
              <a:rPr lang="ru-RU" sz="5500" dirty="0"/>
              <a:t> </a:t>
            </a:r>
            <a:r>
              <a:rPr lang="ru-RU" sz="5500" dirty="0" err="1"/>
              <a:t>від</a:t>
            </a:r>
            <a:r>
              <a:rPr lang="ru-RU" sz="5500" dirty="0"/>
              <a:t> </a:t>
            </a:r>
            <a:r>
              <a:rPr lang="ru-RU" sz="5500" dirty="0" err="1"/>
              <a:t>вашого</a:t>
            </a:r>
            <a:r>
              <a:rPr lang="ru-RU" sz="5500" dirty="0"/>
              <a:t> </a:t>
            </a:r>
            <a:r>
              <a:rPr lang="ru-RU" sz="5500" dirty="0" err="1"/>
              <a:t>звичайного</a:t>
            </a:r>
            <a:r>
              <a:rPr lang="ru-RU" sz="5500" dirty="0"/>
              <a:t> </a:t>
            </a:r>
            <a:r>
              <a:rPr lang="ru-RU" sz="5500" dirty="0" err="1"/>
              <a:t>робочого</a:t>
            </a:r>
            <a:r>
              <a:rPr lang="ru-RU" sz="5500" dirty="0"/>
              <a:t> </a:t>
            </a:r>
            <a:r>
              <a:rPr lang="ru-RU" sz="5500" dirty="0" err="1"/>
              <a:t>місця</a:t>
            </a:r>
            <a:r>
              <a:rPr lang="ru-RU" sz="5500" dirty="0"/>
              <a:t>.</a:t>
            </a:r>
          </a:p>
          <a:p>
            <a:r>
              <a:rPr lang="ru-RU" sz="5500" dirty="0"/>
              <a:t>Регулярно </a:t>
            </a:r>
            <a:r>
              <a:rPr lang="ru-RU" sz="5500" dirty="0" err="1"/>
              <a:t>видаляйте</a:t>
            </a:r>
            <a:r>
              <a:rPr lang="ru-RU" sz="5500" dirty="0"/>
              <a:t> </a:t>
            </a:r>
            <a:r>
              <a:rPr lang="ru-RU" sz="5500" dirty="0" err="1"/>
              <a:t>конфіденційну</a:t>
            </a:r>
            <a:r>
              <a:rPr lang="ru-RU" sz="5500" dirty="0"/>
              <a:t> </a:t>
            </a:r>
            <a:r>
              <a:rPr lang="ru-RU" sz="5500" dirty="0" err="1"/>
              <a:t>інформацію</a:t>
            </a:r>
            <a:r>
              <a:rPr lang="ru-RU" sz="5500" dirty="0"/>
              <a:t>, </a:t>
            </a:r>
            <a:r>
              <a:rPr lang="ru-RU" sz="5500" dirty="0" err="1"/>
              <a:t>включно</a:t>
            </a:r>
            <a:r>
              <a:rPr lang="ru-RU" sz="5500" dirty="0"/>
              <a:t> з </a:t>
            </a:r>
            <a:r>
              <a:rPr lang="ru-RU" sz="5500" dirty="0" err="1"/>
              <a:t>повідомленнями</a:t>
            </a:r>
            <a:r>
              <a:rPr lang="ru-RU" sz="5500" dirty="0"/>
              <a:t> у чатах. </a:t>
            </a:r>
            <a:endParaRPr lang="ru-RU" sz="5500" dirty="0" smtClean="0"/>
          </a:p>
          <a:p>
            <a:r>
              <a:rPr lang="ru-RU" sz="5500" dirty="0" smtClean="0"/>
              <a:t>Не </a:t>
            </a:r>
            <a:r>
              <a:rPr lang="ru-RU" sz="5500" dirty="0"/>
              <a:t>лишайте </a:t>
            </a:r>
            <a:r>
              <a:rPr lang="ru-RU" sz="5500" dirty="0" err="1"/>
              <a:t>свої</a:t>
            </a:r>
            <a:r>
              <a:rPr lang="ru-RU" sz="5500" dirty="0"/>
              <a:t> </a:t>
            </a:r>
            <a:r>
              <a:rPr lang="ru-RU" sz="5500" dirty="0" err="1"/>
              <a:t>пристрої</a:t>
            </a:r>
            <a:r>
              <a:rPr lang="ru-RU" sz="5500" dirty="0"/>
              <a:t> без </a:t>
            </a:r>
            <a:r>
              <a:rPr lang="ru-RU" sz="5500" dirty="0" err="1"/>
              <a:t>нагляду</a:t>
            </a:r>
            <a:r>
              <a:rPr lang="ru-RU" sz="5500" dirty="0"/>
              <a:t> у </a:t>
            </a:r>
            <a:r>
              <a:rPr lang="ru-RU" sz="5500" dirty="0" err="1"/>
              <a:t>загальнодоступних</a:t>
            </a:r>
            <a:r>
              <a:rPr lang="ru-RU" sz="5500" dirty="0"/>
              <a:t> </a:t>
            </a:r>
            <a:r>
              <a:rPr lang="ru-RU" sz="5500" dirty="0" err="1"/>
              <a:t>місцях</a:t>
            </a:r>
            <a:r>
              <a:rPr lang="ru-RU" sz="5500" dirty="0"/>
              <a:t>, </a:t>
            </a:r>
            <a:r>
              <a:rPr lang="ru-RU" sz="5500" dirty="0" err="1"/>
              <a:t>зокрема</a:t>
            </a:r>
            <a:r>
              <a:rPr lang="ru-RU" sz="5500" dirty="0"/>
              <a:t> на час </a:t>
            </a:r>
            <a:r>
              <a:rPr lang="ru-RU" sz="5500" dirty="0" err="1"/>
              <a:t>заряджання</a:t>
            </a:r>
            <a:r>
              <a:rPr lang="ru-RU" sz="5500" dirty="0"/>
              <a:t>, </a:t>
            </a:r>
            <a:r>
              <a:rPr lang="ru-RU" sz="5500" dirty="0" err="1"/>
              <a:t>оскільки</a:t>
            </a:r>
            <a:r>
              <a:rPr lang="ru-RU" sz="5500" dirty="0"/>
              <a:t> </a:t>
            </a:r>
            <a:r>
              <a:rPr lang="ru-RU" sz="5500" dirty="0" err="1"/>
              <a:t>їх</a:t>
            </a:r>
            <a:r>
              <a:rPr lang="ru-RU" sz="5500" dirty="0"/>
              <a:t> </a:t>
            </a:r>
            <a:r>
              <a:rPr lang="ru-RU" sz="5500" dirty="0" err="1"/>
              <a:t>можуть</a:t>
            </a:r>
            <a:r>
              <a:rPr lang="ru-RU" sz="5500" dirty="0"/>
              <a:t> </a:t>
            </a:r>
            <a:r>
              <a:rPr lang="ru-RU" sz="5500" dirty="0" err="1"/>
              <a:t>вкрасти</a:t>
            </a:r>
            <a:r>
              <a:rPr lang="ru-RU" sz="5500" dirty="0"/>
              <a:t> </a:t>
            </a:r>
            <a:r>
              <a:rPr lang="ru-RU" sz="5500" dirty="0" err="1"/>
              <a:t>чи</a:t>
            </a:r>
            <a:r>
              <a:rPr lang="ru-RU" sz="5500" dirty="0"/>
              <a:t> </a:t>
            </a:r>
            <a:r>
              <a:rPr lang="ru-RU" sz="5500" dirty="0" err="1"/>
              <a:t>встановити</a:t>
            </a:r>
            <a:r>
              <a:rPr lang="ru-RU" sz="5500" dirty="0"/>
              <a:t> на них </a:t>
            </a:r>
            <a:r>
              <a:rPr lang="ru-RU" sz="5500" dirty="0" err="1"/>
              <a:t>засоби</a:t>
            </a:r>
            <a:r>
              <a:rPr lang="ru-RU" sz="5500" dirty="0"/>
              <a:t> </a:t>
            </a:r>
            <a:r>
              <a:rPr lang="ru-RU" sz="5500" dirty="0" err="1"/>
              <a:t>стеження</a:t>
            </a:r>
            <a:r>
              <a:rPr lang="ru-RU" sz="5500" dirty="0"/>
              <a:t>.</a:t>
            </a:r>
          </a:p>
          <a:p>
            <a:r>
              <a:rPr lang="ru-RU" sz="5500" dirty="0"/>
              <a:t>Не </a:t>
            </a:r>
            <a:r>
              <a:rPr lang="ru-RU" sz="5500" dirty="0" err="1"/>
              <a:t>підключайте</a:t>
            </a:r>
            <a:r>
              <a:rPr lang="ru-RU" sz="5500" dirty="0"/>
              <a:t> </a:t>
            </a:r>
            <a:r>
              <a:rPr lang="ru-RU" sz="5500" dirty="0" err="1"/>
              <a:t>свої</a:t>
            </a:r>
            <a:r>
              <a:rPr lang="ru-RU" sz="5500" dirty="0"/>
              <a:t> </a:t>
            </a:r>
            <a:r>
              <a:rPr lang="ru-RU" sz="5500" dirty="0" err="1"/>
              <a:t>пристрої</a:t>
            </a:r>
            <a:r>
              <a:rPr lang="ru-RU" sz="5500" dirty="0"/>
              <a:t> до </a:t>
            </a:r>
            <a:r>
              <a:rPr lang="ru-RU" sz="5500" dirty="0" err="1"/>
              <a:t>загальнодоступних</a:t>
            </a:r>
            <a:r>
              <a:rPr lang="ru-RU" sz="5500" dirty="0"/>
              <a:t> </a:t>
            </a:r>
            <a:r>
              <a:rPr lang="ru-RU" sz="5500" dirty="0" err="1"/>
              <a:t>портів</a:t>
            </a:r>
            <a:r>
              <a:rPr lang="ru-RU" sz="5500" dirty="0"/>
              <a:t> USB, не </a:t>
            </a:r>
            <a:r>
              <a:rPr lang="ru-RU" sz="5500" dirty="0" err="1"/>
              <a:t>користуйтеся</a:t>
            </a:r>
            <a:r>
              <a:rPr lang="ru-RU" sz="5500" dirty="0"/>
              <a:t> </a:t>
            </a:r>
            <a:r>
              <a:rPr lang="ru-RU" sz="5500" dirty="0" err="1"/>
              <a:t>безкоштовними</a:t>
            </a:r>
            <a:r>
              <a:rPr lang="ru-RU" sz="5500" dirty="0"/>
              <a:t> </a:t>
            </a:r>
            <a:r>
              <a:rPr lang="ru-RU" sz="5500" dirty="0" err="1"/>
              <a:t>сувенірними</a:t>
            </a:r>
            <a:r>
              <a:rPr lang="ru-RU" sz="5500" dirty="0"/>
              <a:t> </a:t>
            </a:r>
            <a:r>
              <a:rPr lang="ru-RU" sz="5500" dirty="0" err="1"/>
              <a:t>флешками</a:t>
            </a:r>
            <a:r>
              <a:rPr lang="ru-RU" sz="5500" dirty="0"/>
              <a:t>, </a:t>
            </a:r>
            <a:r>
              <a:rPr lang="ru-RU" sz="5500" dirty="0" err="1"/>
              <a:t>які</a:t>
            </a:r>
            <a:r>
              <a:rPr lang="ru-RU" sz="5500" dirty="0"/>
              <a:t> </a:t>
            </a:r>
            <a:r>
              <a:rPr lang="ru-RU" sz="5500" dirty="0" err="1"/>
              <a:t>роздають</a:t>
            </a:r>
            <a:r>
              <a:rPr lang="ru-RU" sz="5500" dirty="0"/>
              <a:t> на заходах: там </a:t>
            </a:r>
            <a:r>
              <a:rPr lang="ru-RU" sz="5500" dirty="0" err="1"/>
              <a:t>може</a:t>
            </a:r>
            <a:r>
              <a:rPr lang="ru-RU" sz="5500" dirty="0"/>
              <a:t> </a:t>
            </a:r>
            <a:r>
              <a:rPr lang="ru-RU" sz="5500" dirty="0" err="1"/>
              <a:t>міститися</a:t>
            </a:r>
            <a:r>
              <a:rPr lang="ru-RU" sz="5500" dirty="0"/>
              <a:t> </a:t>
            </a:r>
            <a:r>
              <a:rPr lang="ru-RU" sz="5500" dirty="0" err="1"/>
              <a:t>шкідливе</a:t>
            </a:r>
            <a:r>
              <a:rPr lang="ru-RU" sz="5500" dirty="0"/>
              <a:t> ПЗ, яке заразить ваш </a:t>
            </a:r>
            <a:r>
              <a:rPr lang="ru-RU" sz="5500" dirty="0" err="1"/>
              <a:t>комп’ютер</a:t>
            </a:r>
            <a:r>
              <a:rPr lang="ru-RU" sz="5500" dirty="0"/>
              <a:t>.</a:t>
            </a:r>
          </a:p>
          <a:p>
            <a:r>
              <a:rPr lang="ru-RU" sz="5500" dirty="0" err="1" smtClean="0"/>
              <a:t>Налаштуйте</a:t>
            </a:r>
            <a:r>
              <a:rPr lang="ru-RU" sz="5500" dirty="0" smtClean="0"/>
              <a:t> </a:t>
            </a:r>
            <a:r>
              <a:rPr lang="ru-RU" sz="5500" dirty="0"/>
              <a:t>на </a:t>
            </a:r>
            <a:r>
              <a:rPr lang="ru-RU" sz="5500" dirty="0" err="1"/>
              <a:t>своїх</a:t>
            </a:r>
            <a:r>
              <a:rPr lang="ru-RU" sz="5500" dirty="0"/>
              <a:t> </a:t>
            </a:r>
            <a:r>
              <a:rPr lang="ru-RU" sz="5500" dirty="0" err="1"/>
              <a:t>пристроях</a:t>
            </a:r>
            <a:r>
              <a:rPr lang="ru-RU" sz="5500" dirty="0"/>
              <a:t> </a:t>
            </a:r>
            <a:r>
              <a:rPr lang="ru-RU" sz="5500" dirty="0" err="1"/>
              <a:t>можливість</a:t>
            </a:r>
            <a:r>
              <a:rPr lang="ru-RU" sz="5500" dirty="0"/>
              <a:t> </a:t>
            </a:r>
            <a:r>
              <a:rPr lang="ru-RU" sz="5500" dirty="0" err="1"/>
              <a:t>віддаленого</a:t>
            </a:r>
            <a:r>
              <a:rPr lang="ru-RU" sz="5500" dirty="0"/>
              <a:t> </a:t>
            </a:r>
            <a:r>
              <a:rPr lang="ru-RU" sz="5500" dirty="0" err="1"/>
              <a:t>форматування</a:t>
            </a:r>
            <a:r>
              <a:rPr lang="ru-RU" sz="5500" dirty="0"/>
              <a:t>; </a:t>
            </a:r>
            <a:r>
              <a:rPr lang="ru-RU" sz="5500" dirty="0" err="1"/>
              <a:t>це</a:t>
            </a:r>
            <a:r>
              <a:rPr lang="ru-RU" sz="5500" dirty="0"/>
              <a:t> </a:t>
            </a:r>
            <a:r>
              <a:rPr lang="ru-RU" sz="5500" dirty="0" err="1"/>
              <a:t>можна</a:t>
            </a:r>
            <a:r>
              <a:rPr lang="ru-RU" sz="5500" dirty="0"/>
              <a:t> </a:t>
            </a:r>
            <a:r>
              <a:rPr lang="ru-RU" sz="5500" dirty="0" err="1"/>
              <a:t>зробити</a:t>
            </a:r>
            <a:r>
              <a:rPr lang="ru-RU" sz="5500" dirty="0"/>
              <a:t> </a:t>
            </a:r>
            <a:r>
              <a:rPr lang="ru-RU" sz="5500" dirty="0" err="1"/>
              <a:t>заздалегідь</a:t>
            </a:r>
            <a:r>
              <a:rPr lang="ru-RU" sz="5500" dirty="0"/>
              <a:t>. </a:t>
            </a:r>
            <a:r>
              <a:rPr lang="ru-RU" sz="5500" dirty="0" err="1"/>
              <a:t>Видалення</a:t>
            </a:r>
            <a:r>
              <a:rPr lang="ru-RU" sz="5500" dirty="0"/>
              <a:t> </a:t>
            </a:r>
            <a:r>
              <a:rPr lang="ru-RU" sz="5500" dirty="0" err="1"/>
              <a:t>даних</a:t>
            </a:r>
            <a:r>
              <a:rPr lang="ru-RU" sz="5500" dirty="0"/>
              <a:t> </a:t>
            </a:r>
            <a:r>
              <a:rPr lang="ru-RU" sz="5500" dirty="0" err="1"/>
              <a:t>можливе</a:t>
            </a:r>
            <a:r>
              <a:rPr lang="ru-RU" sz="5500" dirty="0"/>
              <a:t> </a:t>
            </a:r>
            <a:r>
              <a:rPr lang="ru-RU" sz="5500" dirty="0" err="1"/>
              <a:t>лише</a:t>
            </a:r>
            <a:r>
              <a:rPr lang="ru-RU" sz="5500" dirty="0"/>
              <a:t> </a:t>
            </a:r>
            <a:r>
              <a:rPr lang="ru-RU" sz="5500" dirty="0" err="1"/>
              <a:t>тоді</a:t>
            </a:r>
            <a:r>
              <a:rPr lang="ru-RU" sz="5500" dirty="0"/>
              <a:t>, коли </a:t>
            </a:r>
            <a:r>
              <a:rPr lang="ru-RU" sz="5500" dirty="0" err="1"/>
              <a:t>пристрій</a:t>
            </a:r>
            <a:r>
              <a:rPr lang="ru-RU" sz="5500" dirty="0"/>
              <a:t> </a:t>
            </a:r>
            <a:r>
              <a:rPr lang="ru-RU" sz="5500" dirty="0" err="1"/>
              <a:t>має</a:t>
            </a:r>
            <a:r>
              <a:rPr lang="ru-RU" sz="5500" dirty="0"/>
              <a:t> доступ до </a:t>
            </a:r>
            <a:r>
              <a:rPr lang="ru-RU" sz="5500" dirty="0" err="1"/>
              <a:t>інтернету</a:t>
            </a:r>
            <a:r>
              <a:rPr lang="ru-RU" sz="5500" dirty="0"/>
              <a:t> </a:t>
            </a:r>
            <a:r>
              <a:rPr lang="ru-RU" sz="5500" dirty="0" err="1"/>
              <a:t>чи</a:t>
            </a:r>
            <a:r>
              <a:rPr lang="ru-RU" sz="5500" dirty="0"/>
              <a:t> </a:t>
            </a:r>
            <a:r>
              <a:rPr lang="ru-RU" sz="5500" dirty="0" err="1"/>
              <a:t>перебуває</a:t>
            </a:r>
            <a:r>
              <a:rPr lang="ru-RU" sz="5500" dirty="0"/>
              <a:t> у </a:t>
            </a:r>
            <a:r>
              <a:rPr lang="ru-RU" sz="5500" dirty="0" err="1"/>
              <a:t>зоні</a:t>
            </a:r>
            <a:r>
              <a:rPr lang="ru-RU" sz="5500" dirty="0"/>
              <a:t> </a:t>
            </a:r>
            <a:r>
              <a:rPr lang="ru-RU" sz="5500" dirty="0" err="1"/>
              <a:t>покриття</a:t>
            </a:r>
            <a:r>
              <a:rPr lang="ru-RU" sz="5500" dirty="0"/>
              <a:t> </a:t>
            </a:r>
            <a:r>
              <a:rPr lang="ru-RU" sz="5500" dirty="0" err="1"/>
              <a:t>стільникового</a:t>
            </a:r>
            <a:r>
              <a:rPr lang="ru-RU" sz="5500" dirty="0"/>
              <a:t> </a:t>
            </a:r>
            <a:r>
              <a:rPr lang="ru-RU" sz="5500" dirty="0" err="1"/>
              <a:t>зв’язку</a:t>
            </a:r>
            <a:r>
              <a:rPr lang="ru-RU" sz="5500" dirty="0"/>
              <a:t>.</a:t>
            </a:r>
          </a:p>
          <a:p>
            <a:r>
              <a:rPr lang="ru-RU" sz="5500" dirty="0" err="1"/>
              <a:t>Ремонтуйте</a:t>
            </a:r>
            <a:r>
              <a:rPr lang="ru-RU" sz="5500" dirty="0"/>
              <a:t> </a:t>
            </a:r>
            <a:r>
              <a:rPr lang="ru-RU" sz="5500" dirty="0" err="1"/>
              <a:t>свої</a:t>
            </a:r>
            <a:r>
              <a:rPr lang="ru-RU" sz="5500" dirty="0"/>
              <a:t> </a:t>
            </a:r>
            <a:r>
              <a:rPr lang="ru-RU" sz="5500" dirty="0" err="1"/>
              <a:t>пристрої</a:t>
            </a:r>
            <a:r>
              <a:rPr lang="ru-RU" sz="5500" dirty="0"/>
              <a:t> </a:t>
            </a:r>
            <a:r>
              <a:rPr lang="ru-RU" sz="5500" dirty="0" err="1"/>
              <a:t>лише</a:t>
            </a:r>
            <a:r>
              <a:rPr lang="ru-RU" sz="5500" dirty="0"/>
              <a:t> у </a:t>
            </a:r>
            <a:r>
              <a:rPr lang="ru-RU" sz="5500" dirty="0" err="1"/>
              <a:t>перевірених</a:t>
            </a:r>
            <a:r>
              <a:rPr lang="ru-RU" sz="5500" dirty="0"/>
              <a:t> </a:t>
            </a:r>
            <a:r>
              <a:rPr lang="ru-RU" sz="5500" dirty="0" err="1"/>
              <a:t>сервісних</a:t>
            </a:r>
            <a:r>
              <a:rPr lang="ru-RU" sz="5500" dirty="0"/>
              <a:t> центрах</a:t>
            </a:r>
            <a:r>
              <a:rPr lang="ru-RU" sz="5500" dirty="0" smtClean="0"/>
              <a:t>!</a:t>
            </a:r>
          </a:p>
          <a:p>
            <a:pPr marL="0" indent="0">
              <a:buNone/>
            </a:pPr>
            <a:r>
              <a:rPr lang="ru-RU" sz="4000" b="1" dirty="0" err="1" smtClean="0"/>
              <a:t>Більше</a:t>
            </a:r>
            <a:r>
              <a:rPr lang="ru-RU" sz="4000" b="1" dirty="0" smtClean="0"/>
              <a:t> детально за </a:t>
            </a:r>
            <a:r>
              <a:rPr lang="ru-RU" sz="4000" b="1" dirty="0" err="1" smtClean="0"/>
              <a:t>цим</a:t>
            </a:r>
            <a:r>
              <a:rPr lang="ru-RU" sz="4000" b="1" dirty="0" smtClean="0"/>
              <a:t> </a:t>
            </a:r>
            <a:r>
              <a:rPr lang="ru-RU" sz="4000" b="1" dirty="0" err="1" smtClean="0"/>
              <a:t>посиланням</a:t>
            </a:r>
            <a:r>
              <a:rPr lang="ru-RU" sz="4000" b="1" dirty="0" smtClean="0"/>
              <a:t>:  </a:t>
            </a:r>
            <a:r>
              <a:rPr lang="en-US" sz="4900" b="1" dirty="0" smtClean="0"/>
              <a:t>https://cpj.org/?p=175658</a:t>
            </a:r>
            <a:endParaRPr lang="ru-RU" sz="4900" b="1" dirty="0"/>
          </a:p>
        </p:txBody>
      </p:sp>
    </p:spTree>
    <p:extLst>
      <p:ext uri="{BB962C8B-B14F-4D97-AF65-F5344CB8AC3E}">
        <p14:creationId xmlns:p14="http://schemas.microsoft.com/office/powerpoint/2010/main" val="16646725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smtClean="0">
                <a:solidFill>
                  <a:srgbClr val="0070C0"/>
                </a:solidFill>
              </a:rPr>
              <a:t>Захист облікових записів</a:t>
            </a:r>
            <a:endParaRPr lang="uk-UA" b="1" dirty="0">
              <a:solidFill>
                <a:srgbClr val="0070C0"/>
              </a:solidFill>
            </a:endParaRPr>
          </a:p>
        </p:txBody>
      </p:sp>
      <p:sp>
        <p:nvSpPr>
          <p:cNvPr id="3" name="Объект 2"/>
          <p:cNvSpPr>
            <a:spLocks noGrp="1"/>
          </p:cNvSpPr>
          <p:nvPr>
            <p:ph idx="1"/>
          </p:nvPr>
        </p:nvSpPr>
        <p:spPr>
          <a:xfrm>
            <a:off x="838200" y="1825625"/>
            <a:ext cx="6177742" cy="4351338"/>
          </a:xfrm>
        </p:spPr>
        <p:txBody>
          <a:bodyPr/>
          <a:lstStyle/>
          <a:p>
            <a:pPr marL="0" indent="0">
              <a:buNone/>
            </a:pPr>
            <a:r>
              <a:rPr lang="uk-UA" dirty="0" smtClean="0"/>
              <a:t>Журналісти </a:t>
            </a:r>
            <a:r>
              <a:rPr lang="uk-UA" dirty="0"/>
              <a:t>мають цілий розмай облікових записів, створених онлайн, де вказано і їх особисті дані, і дані, пов’язані з роботою: </a:t>
            </a:r>
            <a:r>
              <a:rPr lang="uk-UA" dirty="0">
                <a:solidFill>
                  <a:srgbClr val="FF0000"/>
                </a:solidFill>
              </a:rPr>
              <a:t>інформація про власника </a:t>
            </a:r>
            <a:r>
              <a:rPr lang="uk-UA" dirty="0" err="1">
                <a:solidFill>
                  <a:srgbClr val="FF0000"/>
                </a:solidFill>
              </a:rPr>
              <a:t>обліківки</a:t>
            </a:r>
            <a:r>
              <a:rPr lang="uk-UA" dirty="0">
                <a:solidFill>
                  <a:srgbClr val="FF0000"/>
                </a:solidFill>
              </a:rPr>
              <a:t>, його чи її колег, сім’ю та інформаторів</a:t>
            </a:r>
            <a:r>
              <a:rPr lang="uk-UA" dirty="0"/>
              <a:t>. </a:t>
            </a:r>
            <a:endParaRPr lang="uk-UA" dirty="0" smtClean="0"/>
          </a:p>
          <a:p>
            <a:pPr marL="0" indent="0">
              <a:buNone/>
            </a:pPr>
            <a:r>
              <a:rPr lang="uk-UA" sz="3200" b="1" dirty="0" smtClean="0">
                <a:solidFill>
                  <a:srgbClr val="0070C0"/>
                </a:solidFill>
              </a:rPr>
              <a:t>Захист </a:t>
            </a:r>
            <a:r>
              <a:rPr lang="uk-UA" sz="3200" b="1" dirty="0">
                <a:solidFill>
                  <a:srgbClr val="0070C0"/>
                </a:solidFill>
              </a:rPr>
              <a:t>цих </a:t>
            </a:r>
            <a:r>
              <a:rPr lang="uk-UA" sz="3200" b="1" dirty="0" err="1">
                <a:solidFill>
                  <a:srgbClr val="0070C0"/>
                </a:solidFill>
              </a:rPr>
              <a:t>обліківок</a:t>
            </a:r>
            <a:r>
              <a:rPr lang="uk-UA" sz="3200" b="1" dirty="0">
                <a:solidFill>
                  <a:srgbClr val="0070C0"/>
                </a:solidFill>
              </a:rPr>
              <a:t>, регулярне резервне копіювання та видалення інформації допоможуть захистити ці дані.</a:t>
            </a:r>
          </a:p>
          <a:p>
            <a:endParaRPr lang="uk-UA"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5942" y="1915131"/>
            <a:ext cx="5007683" cy="3188883"/>
          </a:xfrm>
          <a:prstGeom prst="rect">
            <a:avLst/>
          </a:prstGeom>
        </p:spPr>
      </p:pic>
    </p:spTree>
    <p:extLst>
      <p:ext uri="{BB962C8B-B14F-4D97-AF65-F5344CB8AC3E}">
        <p14:creationId xmlns:p14="http://schemas.microsoft.com/office/powerpoint/2010/main" val="34760232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smtClean="0"/>
              <a:t>Щоб захистити свої облікові записи:</a:t>
            </a:r>
            <a:endParaRPr lang="uk-UA" b="1" dirty="0"/>
          </a:p>
        </p:txBody>
      </p:sp>
      <p:sp>
        <p:nvSpPr>
          <p:cNvPr id="3" name="Объект 2"/>
          <p:cNvSpPr>
            <a:spLocks noGrp="1"/>
          </p:cNvSpPr>
          <p:nvPr>
            <p:ph idx="1"/>
          </p:nvPr>
        </p:nvSpPr>
        <p:spPr/>
        <p:txBody>
          <a:bodyPr>
            <a:normAutofit fontScale="85000" lnSpcReduction="20000"/>
          </a:bodyPr>
          <a:lstStyle/>
          <a:p>
            <a:r>
              <a:rPr lang="uk-UA" dirty="0" smtClean="0"/>
              <a:t>Подумайте</a:t>
            </a:r>
            <a:r>
              <a:rPr lang="uk-UA" dirty="0"/>
              <a:t>, яку інформацію містить кожна з </a:t>
            </a:r>
            <a:r>
              <a:rPr lang="uk-UA" dirty="0" err="1"/>
              <a:t>обліківок</a:t>
            </a:r>
            <a:r>
              <a:rPr lang="uk-UA" dirty="0"/>
              <a:t>, і чим загрожує злам облікового запису вам, вашим родичам та інформаторам.</a:t>
            </a:r>
          </a:p>
          <a:p>
            <a:r>
              <a:rPr lang="uk-UA" dirty="0"/>
              <a:t>Відокремлюйте </a:t>
            </a:r>
            <a:r>
              <a:rPr lang="uk-UA" dirty="0" err="1"/>
              <a:t>обліківки</a:t>
            </a:r>
            <a:r>
              <a:rPr lang="uk-UA" dirty="0"/>
              <a:t> для роботи та ті, що містять вашу приватну інформацію. Це обмежить доступ до вашої інформації на випадок зламу одної з </a:t>
            </a:r>
            <a:r>
              <a:rPr lang="uk-UA" dirty="0" err="1"/>
              <a:t>обліківок</a:t>
            </a:r>
            <a:r>
              <a:rPr lang="uk-UA" dirty="0"/>
              <a:t>.</a:t>
            </a:r>
          </a:p>
          <a:p>
            <a:r>
              <a:rPr lang="uk-UA" dirty="0"/>
              <a:t>Перегляньте свої налаштування </a:t>
            </a:r>
            <a:r>
              <a:rPr lang="uk-UA" dirty="0" err="1"/>
              <a:t>приватності</a:t>
            </a:r>
            <a:r>
              <a:rPr lang="uk-UA" dirty="0"/>
              <a:t> та з’ясуйте, яку інформацію видно на широкий загал, особливо у </a:t>
            </a:r>
            <a:r>
              <a:rPr lang="uk-UA" dirty="0" err="1"/>
              <a:t>соцмережах</a:t>
            </a:r>
            <a:r>
              <a:rPr lang="uk-UA" dirty="0"/>
              <a:t>.</a:t>
            </a:r>
          </a:p>
          <a:p>
            <a:r>
              <a:rPr lang="uk-UA" dirty="0"/>
              <a:t>Створіть резервні копії будь-якої інформації, яка є конфіденційною і яку ви не хотіли б поширювати на широкий загал (включно з приватними повідомленнями та електронними листами), а потім видаліть їх із свого облікового запису або пристрою. Можна скористатися інструментами від сторонніх розробників, які дадуть вам можливість зашифрувати окремі документи для їх подальшого зберігання на зовнішньому диску чи у хмарному сховищі. </a:t>
            </a:r>
          </a:p>
        </p:txBody>
      </p:sp>
    </p:spTree>
    <p:extLst>
      <p:ext uri="{BB962C8B-B14F-4D97-AF65-F5344CB8AC3E}">
        <p14:creationId xmlns:p14="http://schemas.microsoft.com/office/powerpoint/2010/main" val="6182176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939338"/>
            <a:ext cx="10515600" cy="5237625"/>
          </a:xfrm>
        </p:spPr>
        <p:txBody>
          <a:bodyPr>
            <a:normAutofit fontScale="85000" lnSpcReduction="20000"/>
          </a:bodyPr>
          <a:lstStyle/>
          <a:p>
            <a:r>
              <a:rPr lang="uk-UA" dirty="0"/>
              <a:t>Видаліть усі облікові записи, якими більше не користуєтеся. Не </a:t>
            </a:r>
            <a:r>
              <a:rPr lang="uk-UA" dirty="0" err="1"/>
              <a:t>забудьте</a:t>
            </a:r>
            <a:r>
              <a:rPr lang="uk-UA" dirty="0"/>
              <a:t> здійснити резервне копіювання будь-якої інформації, яку бажаєте зберегти.</a:t>
            </a:r>
          </a:p>
          <a:p>
            <a:r>
              <a:rPr lang="uk-UA" dirty="0"/>
              <a:t>Створюйте довгі паролі на 15 та більше символів. Не використовуйте однакові паролі на різних </a:t>
            </a:r>
            <a:r>
              <a:rPr lang="uk-UA" dirty="0" err="1"/>
              <a:t>обліківках</a:t>
            </a:r>
            <a:r>
              <a:rPr lang="uk-UA" dirty="0"/>
              <a:t>. Для кращого керування своїми паролями скористайтеся менеджером паролів.</a:t>
            </a:r>
          </a:p>
          <a:p>
            <a:r>
              <a:rPr lang="uk-UA" dirty="0"/>
              <a:t>Увімкніть </a:t>
            </a:r>
            <a:r>
              <a:rPr lang="uk-UA" dirty="0" err="1"/>
              <a:t>двофакторну</a:t>
            </a:r>
            <a:r>
              <a:rPr lang="uk-UA" dirty="0"/>
              <a:t> автентифікацію (2</a:t>
            </a:r>
            <a:r>
              <a:rPr lang="en-US" dirty="0"/>
              <a:t>FA). </a:t>
            </a:r>
            <a:r>
              <a:rPr lang="uk-UA" dirty="0"/>
              <a:t>В ідеалі для підтвердження авторизації замість </a:t>
            </a:r>
            <a:r>
              <a:rPr lang="en-US" dirty="0"/>
              <a:t>SMS </a:t>
            </a:r>
            <a:r>
              <a:rPr lang="uk-UA" dirty="0"/>
              <a:t>використовуйте застосунок-</a:t>
            </a:r>
            <a:r>
              <a:rPr lang="uk-UA" dirty="0" err="1"/>
              <a:t>автентифікатор</a:t>
            </a:r>
            <a:r>
              <a:rPr lang="uk-UA" dirty="0"/>
              <a:t>.</a:t>
            </a:r>
          </a:p>
          <a:p>
            <a:r>
              <a:rPr lang="uk-UA" dirty="0"/>
              <a:t>Якщо вас може бути затримано, або ж вас непокоїть можливість несанкціонованого доступу до ваших пристроїв, виходьте з усіх облікових записів та очищуйте історію браузера після кожного використання.</a:t>
            </a:r>
          </a:p>
          <a:p>
            <a:r>
              <a:rPr lang="uk-UA" dirty="0"/>
              <a:t>Регулярно перевіряйте розділ «журнал активності» у кожній із своїх </a:t>
            </a:r>
            <a:r>
              <a:rPr lang="uk-UA" dirty="0" err="1"/>
              <a:t>обліківок</a:t>
            </a:r>
            <a:r>
              <a:rPr lang="uk-UA" dirty="0"/>
              <a:t>. Там можна побачити, чи не заходили до вашого облікового запису з невідомих вам пристроїв.</a:t>
            </a:r>
          </a:p>
          <a:p>
            <a:r>
              <a:rPr lang="uk-UA" dirty="0"/>
              <a:t>Уникайте заходити у свої облікові записи із загальнодоступних комп’ютерів (наприклад, у інтернет кафе). Якщо ви змушені це зробити, після завершення роботи негайно вийдіть із </a:t>
            </a:r>
            <a:r>
              <a:rPr lang="uk-UA" dirty="0" err="1"/>
              <a:t>обліківки</a:t>
            </a:r>
            <a:r>
              <a:rPr lang="uk-UA" dirty="0"/>
              <a:t> та очистіть історію веб переглядів.</a:t>
            </a:r>
          </a:p>
          <a:p>
            <a:endParaRPr lang="uk-UA" dirty="0"/>
          </a:p>
        </p:txBody>
      </p:sp>
    </p:spTree>
    <p:extLst>
      <p:ext uri="{BB962C8B-B14F-4D97-AF65-F5344CB8AC3E}">
        <p14:creationId xmlns:p14="http://schemas.microsoft.com/office/powerpoint/2010/main" val="10036753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b="1" dirty="0" smtClean="0"/>
              <a:t>Навіщо нам </a:t>
            </a:r>
            <a:r>
              <a:rPr lang="uk-UA" b="1" dirty="0" smtClean="0">
                <a:solidFill>
                  <a:srgbClr val="FF0000"/>
                </a:solidFill>
              </a:rPr>
              <a:t>захищати</a:t>
            </a:r>
            <a:r>
              <a:rPr lang="uk-UA" b="1" dirty="0" smtClean="0"/>
              <a:t> свої цифрові пристрої </a:t>
            </a:r>
            <a:r>
              <a:rPr lang="uk-UA" b="1" dirty="0" smtClean="0">
                <a:solidFill>
                  <a:srgbClr val="FF0000"/>
                </a:solidFill>
              </a:rPr>
              <a:t>від проникнення</a:t>
            </a:r>
            <a:r>
              <a:rPr lang="uk-UA" b="1" dirty="0" smtClean="0"/>
              <a:t>?</a:t>
            </a:r>
            <a:endParaRPr lang="uk-UA" b="1" dirty="0"/>
          </a:p>
        </p:txBody>
      </p:sp>
      <p:sp>
        <p:nvSpPr>
          <p:cNvPr id="3" name="Объект 2"/>
          <p:cNvSpPr>
            <a:spLocks noGrp="1"/>
          </p:cNvSpPr>
          <p:nvPr>
            <p:ph idx="1"/>
          </p:nvPr>
        </p:nvSpPr>
        <p:spPr/>
        <p:txBody>
          <a:bodyPr>
            <a:normAutofit lnSpcReduction="10000"/>
          </a:bodyPr>
          <a:lstStyle/>
          <a:p>
            <a:r>
              <a:rPr lang="uk-UA" dirty="0" smtClean="0"/>
              <a:t>Одна </a:t>
            </a:r>
            <a:r>
              <a:rPr lang="uk-UA" dirty="0"/>
              <a:t>з найголовніших потреб – захист</a:t>
            </a:r>
            <a:r>
              <a:rPr lang="uk-UA" b="1" dirty="0">
                <a:solidFill>
                  <a:srgbClr val="0070C0"/>
                </a:solidFill>
              </a:rPr>
              <a:t> ваших джерел </a:t>
            </a:r>
            <a:r>
              <a:rPr lang="uk-UA" dirty="0"/>
              <a:t>інформації чи </a:t>
            </a:r>
            <a:r>
              <a:rPr lang="uk-UA" b="1" dirty="0">
                <a:solidFill>
                  <a:srgbClr val="0070C0"/>
                </a:solidFill>
              </a:rPr>
              <a:t>вашої анонімності</a:t>
            </a:r>
            <a:r>
              <a:rPr lang="uk-UA" dirty="0"/>
              <a:t>. Особливо, якщо ви працюєте з людьми на окупованих територіях, в зоні бойових дій, біженцями або критиками влади (незалежно від того, в своїй країні чи іншій). Часом навіть сам факт таких контактів потребує анонімності та надійного захисту.</a:t>
            </a:r>
          </a:p>
          <a:p>
            <a:r>
              <a:rPr lang="uk-UA" dirty="0"/>
              <a:t>Цього року ми в НСЖУ разом з нашими колегами з платформи Тотем розробили кілька спеціальних курсів, у тому числі і курс про захист джерел інформації. Він включає в себе багато питань кібербезпеки. Це онлайн курс, в ньому багато корисних посилань і ви легко зможете пройти його українською мовою.</a:t>
            </a:r>
          </a:p>
          <a:p>
            <a:endParaRPr lang="uk-UA" dirty="0"/>
          </a:p>
        </p:txBody>
      </p:sp>
    </p:spTree>
    <p:extLst>
      <p:ext uri="{BB962C8B-B14F-4D97-AF65-F5344CB8AC3E}">
        <p14:creationId xmlns:p14="http://schemas.microsoft.com/office/powerpoint/2010/main" val="39124543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457200"/>
            <a:ext cx="10515600" cy="5719763"/>
          </a:xfrm>
        </p:spPr>
        <p:txBody>
          <a:bodyPr>
            <a:normAutofit fontScale="92500" lnSpcReduction="20000"/>
          </a:bodyPr>
          <a:lstStyle/>
          <a:p>
            <a:pPr marL="0" indent="0">
              <a:buNone/>
            </a:pPr>
            <a:r>
              <a:rPr lang="uk-UA" dirty="0"/>
              <a:t>Є багато вагомих причин, аби журналісти краще вивчали питання кібербезпеки та розглядали можливість інвестування в деякі інструменти безпеки, та ось найважливіші з них</a:t>
            </a:r>
            <a:r>
              <a:rPr lang="uk-UA" dirty="0" smtClean="0"/>
              <a:t>:</a:t>
            </a:r>
          </a:p>
          <a:p>
            <a:pPr marL="0" indent="0">
              <a:buNone/>
            </a:pPr>
            <a:endParaRPr lang="uk-UA" dirty="0"/>
          </a:p>
          <a:p>
            <a:pPr lvl="0" fontAlgn="base"/>
            <a:r>
              <a:rPr lang="uk-UA" dirty="0"/>
              <a:t>Захист персональної ідентифікаційної інформації (ПІІ) джерел, особливо місцезнаходження, особистих даних, назв, посад тощо.</a:t>
            </a:r>
          </a:p>
          <a:p>
            <a:pPr lvl="0" fontAlgn="base"/>
            <a:r>
              <a:rPr lang="uk-UA" dirty="0"/>
              <a:t>Переховування від влади, яка може намагатися знищити історію або змусити вас розкрити джерело, загрожуючи покаранням.</a:t>
            </a:r>
          </a:p>
          <a:p>
            <a:pPr lvl="0" fontAlgn="base"/>
            <a:r>
              <a:rPr lang="uk-UA" dirty="0"/>
              <a:t>Збереження даних у безпеці та конфіденційності, якщо вас попросять віддати пристрій.</a:t>
            </a:r>
          </a:p>
          <a:p>
            <a:pPr lvl="0" fontAlgn="base"/>
            <a:r>
              <a:rPr lang="uk-UA" dirty="0"/>
              <a:t>Захист комунікації, коли ви боїтеся, що хтось може підслухати вашу розмову під час дзвінка, або коли ваші пристрої можуть бути зламані зловмисниками задля прослуховування ваших розмов та перегляду повідомлень.</a:t>
            </a:r>
          </a:p>
          <a:p>
            <a:pPr lvl="0" fontAlgn="base"/>
            <a:r>
              <a:rPr lang="uk-UA" dirty="0"/>
              <a:t>Якщо ви пишете під псевдонімом, </a:t>
            </a:r>
            <a:r>
              <a:rPr lang="uk-UA" dirty="0" smtClean="0"/>
              <a:t>запобігаєте </a:t>
            </a:r>
            <a:r>
              <a:rPr lang="uk-UA" dirty="0"/>
              <a:t>онлайн-переслідуванню або </a:t>
            </a:r>
            <a:r>
              <a:rPr lang="uk-UA" dirty="0" err="1"/>
              <a:t>доксингу</a:t>
            </a:r>
            <a:r>
              <a:rPr lang="uk-UA" dirty="0" smtClean="0"/>
              <a:t>.</a:t>
            </a:r>
            <a:endParaRPr lang="uk-UA" dirty="0"/>
          </a:p>
          <a:p>
            <a:endParaRPr lang="uk-UA" dirty="0"/>
          </a:p>
        </p:txBody>
      </p:sp>
    </p:spTree>
    <p:extLst>
      <p:ext uri="{BB962C8B-B14F-4D97-AF65-F5344CB8AC3E}">
        <p14:creationId xmlns:p14="http://schemas.microsoft.com/office/powerpoint/2010/main" val="36602474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288473"/>
            <a:ext cx="10515600" cy="4888490"/>
          </a:xfrm>
        </p:spPr>
        <p:txBody>
          <a:bodyPr>
            <a:normAutofit lnSpcReduction="10000"/>
          </a:bodyPr>
          <a:lstStyle/>
          <a:p>
            <a:pPr marL="0" indent="0">
              <a:buNone/>
            </a:pPr>
            <a:r>
              <a:rPr lang="uk-UA" b="1" dirty="0" smtClean="0"/>
              <a:t> Редакція </a:t>
            </a:r>
            <a:r>
              <a:rPr lang="uk-UA" b="1" dirty="0"/>
              <a:t>новин – це справжній кошмар з точки зору дотримання вимог безпеки, але традиційно саме так виконується робота. Ніхто не винен у цьому індивідуально, це системна проблема. Багато з найкращих способів захистити наші комунікації кардинально суперечать звичайному розпорядку дня більшості журналістів.</a:t>
            </a:r>
            <a:endParaRPr lang="uk-UA" dirty="0"/>
          </a:p>
          <a:p>
            <a:pPr marL="0" indent="0">
              <a:buNone/>
            </a:pPr>
            <a:endParaRPr lang="uk-UA" dirty="0"/>
          </a:p>
          <a:p>
            <a:pPr marL="0" indent="0">
              <a:buNone/>
            </a:pPr>
            <a:r>
              <a:rPr lang="uk-UA" dirty="0" smtClean="0"/>
              <a:t> Навіть </a:t>
            </a:r>
            <a:r>
              <a:rPr lang="uk-UA" dirty="0"/>
              <a:t>якщо джерело хотіло анонімно поділитися наводкою або витоком документів, коли воно звертається до журналіста по допомогу, використовуючи особистий телефон або електронну пошту, воно вже </a:t>
            </a:r>
            <a:r>
              <a:rPr lang="uk-UA" dirty="0" smtClean="0"/>
              <a:t>створює </a:t>
            </a:r>
            <a:r>
              <a:rPr lang="uk-UA" dirty="0"/>
              <a:t>цифровий слід, який пов'язує його з журналістом. Це «</a:t>
            </a:r>
            <a:r>
              <a:rPr lang="uk-UA" dirty="0">
                <a:solidFill>
                  <a:srgbClr val="FF0000"/>
                </a:solidFill>
              </a:rPr>
              <a:t>проблема першого контакту</a:t>
            </a:r>
            <a:r>
              <a:rPr lang="uk-UA" dirty="0"/>
              <a:t>» – ось чому важливо використовувати інструменти анонімності.</a:t>
            </a:r>
          </a:p>
          <a:p>
            <a:endParaRPr lang="uk-UA" dirty="0"/>
          </a:p>
        </p:txBody>
      </p:sp>
    </p:spTree>
    <p:extLst>
      <p:ext uri="{BB962C8B-B14F-4D97-AF65-F5344CB8AC3E}">
        <p14:creationId xmlns:p14="http://schemas.microsoft.com/office/powerpoint/2010/main" val="122277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188720"/>
            <a:ext cx="10515600" cy="4988243"/>
          </a:xfrm>
        </p:spPr>
        <p:txBody>
          <a:bodyPr>
            <a:normAutofit fontScale="92500"/>
          </a:bodyPr>
          <a:lstStyle/>
          <a:p>
            <a:r>
              <a:rPr lang="uk-UA" dirty="0">
                <a:solidFill>
                  <a:srgbClr val="FF0000"/>
                </a:solidFill>
              </a:rPr>
              <a:t>Більшість джерел </a:t>
            </a:r>
            <a:r>
              <a:rPr lang="uk-UA" dirty="0"/>
              <a:t>використовують власне програмне забезпечення </a:t>
            </a:r>
            <a:r>
              <a:rPr lang="uk-UA" dirty="0" err="1"/>
              <a:t>Whatsapp</a:t>
            </a:r>
            <a:r>
              <a:rPr lang="uk-UA" dirty="0"/>
              <a:t>/</a:t>
            </a:r>
            <a:r>
              <a:rPr lang="uk-UA" dirty="0" err="1"/>
              <a:t>Telegram</a:t>
            </a:r>
            <a:r>
              <a:rPr lang="uk-UA" dirty="0"/>
              <a:t>/</a:t>
            </a:r>
            <a:r>
              <a:rPr lang="uk-UA" dirty="0" err="1"/>
              <a:t>Viber</a:t>
            </a:r>
            <a:r>
              <a:rPr lang="uk-UA" dirty="0"/>
              <a:t>/Skype або здійснюють телефонні дзвінки, які </a:t>
            </a:r>
            <a:r>
              <a:rPr lang="uk-UA" dirty="0">
                <a:solidFill>
                  <a:srgbClr val="FF0000"/>
                </a:solidFill>
              </a:rPr>
              <a:t>залишають записи про те, хто з ким і коли розмовляв</a:t>
            </a:r>
            <a:r>
              <a:rPr lang="uk-UA" dirty="0"/>
              <a:t>. Провайдери (інтернет-провайдери або компанії мобільного зв'язку) можуть бути зобов'язані передати дані користувачів або записи дзвінків у разі запиту правоохоронних органів. Існує багато інших способів, як джерела можуть заплутати сліди своїх даних, наприклад, дзвонити з чужого телефону замість свого, але проблема залишається. Люди повинні знати, що робити заздалегідь</a:t>
            </a:r>
            <a:r>
              <a:rPr lang="uk-UA" dirty="0" smtClean="0"/>
              <a:t>.</a:t>
            </a:r>
            <a:r>
              <a:rPr lang="uk-UA" dirty="0"/>
              <a:t> </a:t>
            </a:r>
          </a:p>
          <a:p>
            <a:r>
              <a:rPr lang="uk-UA" dirty="0"/>
              <a:t>Хтось, кому не можна довіряти інформацію, може працювати навіть у вашій редакції і мати легкий доступ до інформації вашого джерела. Щоб зберегти анонімність джерела, дуже важливо зберігати мовчання про історію як до, так і після її публікації.</a:t>
            </a:r>
          </a:p>
          <a:p>
            <a:endParaRPr lang="uk-UA" dirty="0"/>
          </a:p>
        </p:txBody>
      </p:sp>
    </p:spTree>
    <p:extLst>
      <p:ext uri="{BB962C8B-B14F-4D97-AF65-F5344CB8AC3E}">
        <p14:creationId xmlns:p14="http://schemas.microsoft.com/office/powerpoint/2010/main" val="40907811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smtClean="0"/>
              <a:t>Практичні інструменти</a:t>
            </a:r>
            <a:endParaRPr lang="uk-UA" b="1" dirty="0"/>
          </a:p>
        </p:txBody>
      </p:sp>
      <p:sp>
        <p:nvSpPr>
          <p:cNvPr id="3" name="Объект 2"/>
          <p:cNvSpPr>
            <a:spLocks noGrp="1"/>
          </p:cNvSpPr>
          <p:nvPr>
            <p:ph idx="1"/>
          </p:nvPr>
        </p:nvSpPr>
        <p:spPr/>
        <p:txBody>
          <a:bodyPr/>
          <a:lstStyle/>
          <a:p>
            <a:pPr marL="0" indent="0">
              <a:buNone/>
            </a:pPr>
            <a:r>
              <a:rPr lang="uk-UA" i="1" dirty="0"/>
              <a:t>Більше інформації </a:t>
            </a:r>
            <a:r>
              <a:rPr lang="uk-UA" i="1" dirty="0" smtClean="0"/>
              <a:t>про:</a:t>
            </a:r>
          </a:p>
          <a:p>
            <a:pPr marL="0" indent="0">
              <a:buNone/>
            </a:pPr>
            <a:endParaRPr lang="uk-UA" dirty="0"/>
          </a:p>
          <a:p>
            <a:r>
              <a:rPr lang="uk-UA" i="1" dirty="0"/>
              <a:t>- керівництво з оцінки ризиків:</a:t>
            </a:r>
            <a:endParaRPr lang="uk-UA" dirty="0"/>
          </a:p>
          <a:p>
            <a:pPr marL="0" indent="0">
              <a:buNone/>
            </a:pPr>
            <a:r>
              <a:rPr lang="uk-UA" u="sng" dirty="0">
                <a:hlinkClick r:id="rId2"/>
              </a:rPr>
              <a:t>https://cpj.org/wp-content/uploads/2022/03/CPJ-Risk-Assessment-form_Ukrainian.pdf</a:t>
            </a:r>
            <a:endParaRPr lang="uk-UA" dirty="0"/>
          </a:p>
          <a:p>
            <a:r>
              <a:rPr lang="uk-UA" i="1" dirty="0"/>
              <a:t>- інструмент оцінки безпеки журналістів:</a:t>
            </a:r>
            <a:endParaRPr lang="uk-UA" dirty="0"/>
          </a:p>
          <a:p>
            <a:pPr marL="0" indent="0">
              <a:buNone/>
            </a:pPr>
            <a:r>
              <a:rPr lang="uk-UA" u="sng" dirty="0">
                <a:hlinkClick r:id="rId3"/>
              </a:rPr>
              <a:t>https://advisory.gijn.org/russkiy-jsat-instrument-otsenki-bezopasnosti-zhurnalistov/</a:t>
            </a:r>
            <a:endParaRPr lang="uk-UA" dirty="0"/>
          </a:p>
          <a:p>
            <a:pPr marL="0" indent="0">
              <a:buNone/>
            </a:pPr>
            <a:endParaRPr lang="uk-UA" dirty="0"/>
          </a:p>
        </p:txBody>
      </p:sp>
    </p:spTree>
    <p:extLst>
      <p:ext uri="{BB962C8B-B14F-4D97-AF65-F5344CB8AC3E}">
        <p14:creationId xmlns:p14="http://schemas.microsoft.com/office/powerpoint/2010/main" val="30321596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762933"/>
          </a:xfrm>
        </p:spPr>
        <p:txBody>
          <a:bodyPr>
            <a:normAutofit/>
          </a:bodyPr>
          <a:lstStyle/>
          <a:p>
            <a:r>
              <a:rPr lang="uk-UA" b="1" dirty="0" smtClean="0">
                <a:solidFill>
                  <a:srgbClr val="0070C0"/>
                </a:solidFill>
              </a:rPr>
              <a:t>Ще раз: </a:t>
            </a:r>
            <a:r>
              <a:rPr lang="uk-UA" b="1" dirty="0">
                <a:solidFill>
                  <a:srgbClr val="0070C0"/>
                </a:solidFill>
              </a:rPr>
              <a:t>я</a:t>
            </a:r>
            <a:r>
              <a:rPr lang="uk-UA" b="1" dirty="0" smtClean="0">
                <a:solidFill>
                  <a:srgbClr val="0070C0"/>
                </a:solidFill>
              </a:rPr>
              <a:t>кі існують загрози для журналіста?</a:t>
            </a:r>
            <a:br>
              <a:rPr lang="uk-UA" b="1" dirty="0" smtClean="0">
                <a:solidFill>
                  <a:srgbClr val="0070C0"/>
                </a:solidFill>
              </a:rPr>
            </a:br>
            <a:endParaRPr lang="uk-UA" b="1" dirty="0">
              <a:solidFill>
                <a:srgbClr val="0070C0"/>
              </a:solidFill>
            </a:endParaRPr>
          </a:p>
        </p:txBody>
      </p:sp>
      <p:sp>
        <p:nvSpPr>
          <p:cNvPr id="3" name="Объект 2"/>
          <p:cNvSpPr>
            <a:spLocks noGrp="1"/>
          </p:cNvSpPr>
          <p:nvPr>
            <p:ph idx="1"/>
          </p:nvPr>
        </p:nvSpPr>
        <p:spPr>
          <a:xfrm>
            <a:off x="838200" y="2128058"/>
            <a:ext cx="10515600" cy="3773978"/>
          </a:xfrm>
        </p:spPr>
        <p:txBody>
          <a:bodyPr/>
          <a:lstStyle/>
          <a:p>
            <a:pPr lvl="0"/>
            <a:r>
              <a:rPr lang="uk-UA" dirty="0" smtClean="0"/>
              <a:t>Злом </a:t>
            </a:r>
            <a:r>
              <a:rPr lang="uk-UA" dirty="0"/>
              <a:t>вашої пошти чи </a:t>
            </a:r>
            <a:r>
              <a:rPr lang="uk-UA" dirty="0" err="1"/>
              <a:t>акаунта</a:t>
            </a:r>
            <a:r>
              <a:rPr lang="uk-UA" dirty="0"/>
              <a:t> в </a:t>
            </a:r>
            <a:r>
              <a:rPr lang="uk-UA" dirty="0" err="1"/>
              <a:t>соцмережах</a:t>
            </a:r>
            <a:r>
              <a:rPr lang="uk-UA" dirty="0"/>
              <a:t>;</a:t>
            </a:r>
          </a:p>
          <a:p>
            <a:pPr lvl="0"/>
            <a:r>
              <a:rPr lang="uk-UA" dirty="0"/>
              <a:t>Злом комп’ютера чи смартфона;</a:t>
            </a:r>
          </a:p>
          <a:p>
            <a:pPr lvl="0"/>
            <a:r>
              <a:rPr lang="uk-UA" dirty="0"/>
              <a:t>Викрадення ваших персональних даних;</a:t>
            </a:r>
          </a:p>
          <a:p>
            <a:pPr lvl="0"/>
            <a:r>
              <a:rPr lang="uk-UA" dirty="0"/>
              <a:t>Розкриття джерел інформації;</a:t>
            </a:r>
          </a:p>
          <a:p>
            <a:pPr lvl="0"/>
            <a:r>
              <a:rPr lang="uk-UA" dirty="0"/>
              <a:t>Стеження та прослуховування;</a:t>
            </a:r>
          </a:p>
          <a:p>
            <a:pPr lvl="0"/>
            <a:r>
              <a:rPr lang="uk-UA" dirty="0"/>
              <a:t>Залякування та погрози.</a:t>
            </a:r>
          </a:p>
          <a:p>
            <a:endParaRPr lang="uk-UA" dirty="0"/>
          </a:p>
        </p:txBody>
      </p:sp>
    </p:spTree>
    <p:extLst>
      <p:ext uri="{BB962C8B-B14F-4D97-AF65-F5344CB8AC3E}">
        <p14:creationId xmlns:p14="http://schemas.microsoft.com/office/powerpoint/2010/main" val="32223210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smtClean="0">
                <a:solidFill>
                  <a:srgbClr val="0070C0"/>
                </a:solidFill>
              </a:rPr>
              <a:t>Ще раз про поради, які допоможуть захистити ваші пристрої:</a:t>
            </a:r>
            <a:endParaRPr lang="uk-UA" b="1" dirty="0">
              <a:solidFill>
                <a:srgbClr val="0070C0"/>
              </a:solidFill>
            </a:endParaRPr>
          </a:p>
        </p:txBody>
      </p:sp>
      <p:sp>
        <p:nvSpPr>
          <p:cNvPr id="3" name="Объект 2"/>
          <p:cNvSpPr>
            <a:spLocks noGrp="1"/>
          </p:cNvSpPr>
          <p:nvPr>
            <p:ph idx="1"/>
          </p:nvPr>
        </p:nvSpPr>
        <p:spPr>
          <a:xfrm>
            <a:off x="838200" y="2069869"/>
            <a:ext cx="10515600" cy="4107094"/>
          </a:xfrm>
        </p:spPr>
        <p:txBody>
          <a:bodyPr>
            <a:normAutofit fontScale="55000" lnSpcReduction="20000"/>
          </a:bodyPr>
          <a:lstStyle/>
          <a:p>
            <a:r>
              <a:rPr lang="uk-UA" b="1" dirty="0" err="1" smtClean="0"/>
              <a:t>Блокувальники</a:t>
            </a:r>
            <a:r>
              <a:rPr lang="uk-UA" b="1" dirty="0" smtClean="0"/>
              <a:t> </a:t>
            </a:r>
            <a:r>
              <a:rPr lang="uk-UA" b="1" dirty="0"/>
              <a:t>сигналів</a:t>
            </a:r>
            <a:endParaRPr lang="uk-UA" dirty="0"/>
          </a:p>
          <a:p>
            <a:pPr marL="0" indent="0">
              <a:buNone/>
            </a:pPr>
            <a:r>
              <a:rPr lang="uk-UA" dirty="0" smtClean="0"/>
              <a:t>Клітки </a:t>
            </a:r>
            <a:r>
              <a:rPr lang="uk-UA" dirty="0"/>
              <a:t>Фарадея можна використовувати для захисту пристроїв під час зустрічей або при перетині кордонів. Якщо вам потрібно провести непомітну зустріч і ви боїтеся, що вас можуть підслуховувати, покладіть свої ноутбуки та мобільні телефони в мікрохвильову піч (НЕ вмикайте її!). Мікрохвильова піч – це проста клітка Фарадея в доступності в більшості людей.</a:t>
            </a:r>
          </a:p>
          <a:p>
            <a:pPr marL="0" indent="0">
              <a:buNone/>
            </a:pPr>
            <a:r>
              <a:rPr lang="uk-UA" dirty="0"/>
              <a:t> </a:t>
            </a:r>
          </a:p>
          <a:p>
            <a:r>
              <a:rPr lang="uk-UA" b="1" dirty="0" err="1"/>
              <a:t>Закривачі</a:t>
            </a:r>
            <a:r>
              <a:rPr lang="uk-UA" b="1" dirty="0"/>
              <a:t> камер на комп'ютері та мобільному телефоні</a:t>
            </a:r>
            <a:endParaRPr lang="uk-UA" dirty="0"/>
          </a:p>
          <a:p>
            <a:pPr marL="0" indent="0">
              <a:buNone/>
            </a:pPr>
            <a:r>
              <a:rPr lang="uk-UA" dirty="0" smtClean="0"/>
              <a:t>Закрийте </a:t>
            </a:r>
            <a:r>
              <a:rPr lang="uk-UA" dirty="0"/>
              <a:t>кришку камери, коли та не використовується, та придбайте чохол для камери свого мобільного телефону.</a:t>
            </a:r>
          </a:p>
          <a:p>
            <a:pPr marL="0" indent="0">
              <a:buNone/>
            </a:pPr>
            <a:endParaRPr lang="uk-UA" dirty="0"/>
          </a:p>
          <a:p>
            <a:r>
              <a:rPr lang="uk-UA" b="1" dirty="0"/>
              <a:t>Пароль / </a:t>
            </a:r>
            <a:r>
              <a:rPr lang="uk-UA" b="1" dirty="0" err="1"/>
              <a:t>пін</a:t>
            </a:r>
            <a:r>
              <a:rPr lang="uk-UA" b="1" dirty="0"/>
              <a:t>-код / кодова фраза</a:t>
            </a:r>
            <a:endParaRPr lang="uk-UA" dirty="0"/>
          </a:p>
          <a:p>
            <a:pPr marL="0" indent="0">
              <a:buNone/>
            </a:pPr>
            <a:r>
              <a:rPr lang="uk-UA" dirty="0" smtClean="0"/>
              <a:t>Захищайте </a:t>
            </a:r>
            <a:r>
              <a:rPr lang="uk-UA" dirty="0"/>
              <a:t>пристрої </a:t>
            </a:r>
            <a:r>
              <a:rPr lang="uk-UA" dirty="0" err="1"/>
              <a:t>пін</a:t>
            </a:r>
            <a:r>
              <a:rPr lang="uk-UA" dirty="0"/>
              <a:t>-кодом, паролем або фразою пароля: не використовуйте шаблони, вимкніть розпізнавання за обличчям і відбитками пальців, завжди змінюйте паролі за замовчуванням, в тому числі для смарт-годинників, фітнес-браслетів тощо, щонайменше раз на рік.</a:t>
            </a:r>
          </a:p>
          <a:p>
            <a:pPr marL="0" indent="0">
              <a:buNone/>
            </a:pPr>
            <a:r>
              <a:rPr lang="uk-UA" dirty="0"/>
              <a:t> </a:t>
            </a:r>
          </a:p>
          <a:p>
            <a:r>
              <a:rPr lang="uk-UA" b="1" dirty="0"/>
              <a:t>Зовнішні пристрої</a:t>
            </a:r>
            <a:endParaRPr lang="uk-UA" dirty="0"/>
          </a:p>
          <a:p>
            <a:pPr marL="0" indent="0">
              <a:buNone/>
            </a:pPr>
            <a:r>
              <a:rPr lang="uk-UA" dirty="0" smtClean="0"/>
              <a:t>Ніколи </a:t>
            </a:r>
            <a:r>
              <a:rPr lang="uk-UA" dirty="0"/>
              <a:t>не підключайте позичені/знайдені/надані USB-пристрої або знімні носії</a:t>
            </a:r>
            <a:r>
              <a:rPr lang="uk-UA" dirty="0" smtClean="0"/>
              <a:t>.</a:t>
            </a:r>
            <a:endParaRPr lang="uk-UA" dirty="0"/>
          </a:p>
        </p:txBody>
      </p:sp>
    </p:spTree>
    <p:extLst>
      <p:ext uri="{BB962C8B-B14F-4D97-AF65-F5344CB8AC3E}">
        <p14:creationId xmlns:p14="http://schemas.microsoft.com/office/powerpoint/2010/main" val="362441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839585"/>
            <a:ext cx="10515600" cy="5337378"/>
          </a:xfrm>
        </p:spPr>
        <p:txBody>
          <a:bodyPr>
            <a:normAutofit fontScale="70000" lnSpcReduction="20000"/>
          </a:bodyPr>
          <a:lstStyle/>
          <a:p>
            <a:r>
              <a:rPr lang="uk-UA" b="1" dirty="0" smtClean="0"/>
              <a:t>Зашифрований жорсткий диск</a:t>
            </a:r>
            <a:endParaRPr lang="uk-UA" dirty="0" smtClean="0"/>
          </a:p>
          <a:p>
            <a:pPr marL="0" indent="0">
              <a:buNone/>
            </a:pPr>
            <a:r>
              <a:rPr lang="uk-UA" dirty="0" smtClean="0"/>
              <a:t>Переконайтеся, що ваш жорсткий диск зашифровано, щоб захистити конфіденційну інформацію.</a:t>
            </a:r>
          </a:p>
          <a:p>
            <a:pPr marL="0" indent="0">
              <a:buNone/>
            </a:pPr>
            <a:r>
              <a:rPr lang="uk-UA" dirty="0" smtClean="0"/>
              <a:t> </a:t>
            </a:r>
          </a:p>
          <a:p>
            <a:r>
              <a:rPr lang="uk-UA" b="1" dirty="0" smtClean="0"/>
              <a:t>Захищений обмін повідомленнями</a:t>
            </a:r>
            <a:endParaRPr lang="uk-UA" dirty="0" smtClean="0"/>
          </a:p>
          <a:p>
            <a:pPr marL="0" indent="0">
              <a:buNone/>
            </a:pPr>
            <a:r>
              <a:rPr lang="uk-UA" dirty="0" smtClean="0"/>
              <a:t>Переконайтеся, що ви використовуєте програму для обміну зашифрованими повідомленнями, наприклад, </a:t>
            </a:r>
            <a:r>
              <a:rPr lang="uk-UA" dirty="0" err="1" smtClean="0"/>
              <a:t>Signal</a:t>
            </a:r>
            <a:r>
              <a:rPr lang="uk-UA" dirty="0" smtClean="0"/>
              <a:t>.</a:t>
            </a:r>
          </a:p>
          <a:p>
            <a:pPr marL="0" indent="0">
              <a:buNone/>
            </a:pPr>
            <a:endParaRPr lang="uk-UA" dirty="0" smtClean="0"/>
          </a:p>
          <a:p>
            <a:r>
              <a:rPr lang="uk-UA" b="1" dirty="0" smtClean="0"/>
              <a:t>Фізична безпека</a:t>
            </a:r>
            <a:endParaRPr lang="uk-UA" dirty="0" smtClean="0"/>
          </a:p>
          <a:p>
            <a:pPr marL="0" indent="0">
              <a:buNone/>
            </a:pPr>
            <a:r>
              <a:rPr lang="uk-UA" dirty="0" smtClean="0"/>
              <a:t>Не залишайте пристрої без нагляду, особливо коли вони розблоковані, не сидіть спиною до вікна, оскільки хтось може підглядати через ваше плече, не позичайте свої пристрої іншим, ніколи не залишайте пристрій розблокованим та увімкненим. Заряджайте пристрої власними кабелями та ніколи не користуйтеся громадськими зарядними пристроями.</a:t>
            </a:r>
          </a:p>
          <a:p>
            <a:pPr marL="0" indent="0">
              <a:buNone/>
            </a:pPr>
            <a:r>
              <a:rPr lang="uk-UA" dirty="0" smtClean="0"/>
              <a:t> </a:t>
            </a:r>
          </a:p>
          <a:p>
            <a:r>
              <a:rPr lang="uk-UA" b="1" dirty="0" smtClean="0"/>
              <a:t>Мережі</a:t>
            </a:r>
            <a:endParaRPr lang="uk-UA" dirty="0" smtClean="0"/>
          </a:p>
          <a:p>
            <a:pPr marL="0" indent="0">
              <a:buNone/>
            </a:pPr>
            <a:r>
              <a:rPr lang="uk-UA" dirty="0" smtClean="0"/>
              <a:t>Ніколи не підключайтеся до ненадійних мереж. Уникайте підключення до незахищених мереж без VPN, особливо в АЕРОПОРТАХ! Вимикайте </a:t>
            </a:r>
            <a:r>
              <a:rPr lang="uk-UA" dirty="0" err="1" smtClean="0"/>
              <a:t>Bluetooth</a:t>
            </a:r>
            <a:r>
              <a:rPr lang="uk-UA" dirty="0" smtClean="0"/>
              <a:t> та GPS, коли не користуєтесь ними.</a:t>
            </a:r>
          </a:p>
          <a:p>
            <a:endParaRPr lang="uk-UA" dirty="0" smtClean="0"/>
          </a:p>
          <a:p>
            <a:endParaRPr lang="uk-UA" dirty="0"/>
          </a:p>
        </p:txBody>
      </p:sp>
    </p:spTree>
    <p:extLst>
      <p:ext uri="{BB962C8B-B14F-4D97-AF65-F5344CB8AC3E}">
        <p14:creationId xmlns:p14="http://schemas.microsoft.com/office/powerpoint/2010/main" val="29196865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smtClean="0">
                <a:solidFill>
                  <a:srgbClr val="0070C0"/>
                </a:solidFill>
              </a:rPr>
              <a:t>Як зашифрувати жорсткий диск?</a:t>
            </a:r>
            <a:endParaRPr lang="uk-UA" b="1" dirty="0">
              <a:solidFill>
                <a:srgbClr val="0070C0"/>
              </a:solidFill>
            </a:endParaRPr>
          </a:p>
        </p:txBody>
      </p:sp>
      <p:sp>
        <p:nvSpPr>
          <p:cNvPr id="3" name="Объект 2"/>
          <p:cNvSpPr>
            <a:spLocks noGrp="1"/>
          </p:cNvSpPr>
          <p:nvPr>
            <p:ph idx="1"/>
          </p:nvPr>
        </p:nvSpPr>
        <p:spPr/>
        <p:txBody>
          <a:bodyPr>
            <a:normAutofit fontScale="92500" lnSpcReduction="10000"/>
          </a:bodyPr>
          <a:lstStyle/>
          <a:p>
            <a:r>
              <a:rPr lang="uk-UA" dirty="0"/>
              <a:t>Нові моделі смартфонів мають вбудовану функцію шифрування, тож просто переконайтеся, що вона увімкнена у налаштуваннях.</a:t>
            </a:r>
          </a:p>
          <a:p>
            <a:r>
              <a:rPr lang="uk-UA" dirty="0"/>
              <a:t>Скористайтеся </a:t>
            </a:r>
            <a:r>
              <a:rPr lang="en-US" dirty="0" err="1">
                <a:hlinkClick r:id="rId2"/>
              </a:rPr>
              <a:t>Bitlocker</a:t>
            </a:r>
            <a:r>
              <a:rPr lang="en-US" dirty="0"/>
              <a:t>, </a:t>
            </a:r>
            <a:r>
              <a:rPr lang="uk-UA" dirty="0"/>
              <a:t>щоб увімкнути повне шифрування диска з оперативною системою </a:t>
            </a:r>
            <a:r>
              <a:rPr lang="en-US" dirty="0"/>
              <a:t>Windows, </a:t>
            </a:r>
            <a:r>
              <a:rPr lang="en-US" dirty="0" err="1">
                <a:hlinkClick r:id="rId3"/>
              </a:rPr>
              <a:t>Firevault</a:t>
            </a:r>
            <a:r>
              <a:rPr lang="en-US" dirty="0"/>
              <a:t> — </a:t>
            </a:r>
            <a:r>
              <a:rPr lang="uk-UA" dirty="0"/>
              <a:t>для </a:t>
            </a:r>
            <a:r>
              <a:rPr lang="en-US" dirty="0"/>
              <a:t>Mac, </a:t>
            </a:r>
            <a:r>
              <a:rPr lang="uk-UA" dirty="0"/>
              <a:t>або безкоштовною програмою </a:t>
            </a:r>
            <a:r>
              <a:rPr lang="en-US" dirty="0" err="1">
                <a:hlinkClick r:id="rId4"/>
              </a:rPr>
              <a:t>Veracrypt</a:t>
            </a:r>
            <a:r>
              <a:rPr lang="en-US" dirty="0"/>
              <a:t> </a:t>
            </a:r>
            <a:r>
              <a:rPr lang="uk-UA" dirty="0"/>
              <a:t>для шифрування жорстких дисків та зовнішніх накопичувачів.</a:t>
            </a:r>
          </a:p>
          <a:p>
            <a:r>
              <a:rPr lang="uk-UA" dirty="0"/>
              <a:t>Основне у шифруванні даних — встановити довгий, унікальний пароль. На смартфоні можна додати можливість довшого, складнішого пароля, перейшовши до розділу «спеціальні налаштування».</a:t>
            </a:r>
          </a:p>
          <a:p>
            <a:r>
              <a:rPr lang="uk-UA" dirty="0"/>
              <a:t>Майте на увазі, що зловмисник, який знає ваш пароль чи може змусити вас розблокувати пристрій, отримає можливість переглянути інформацію</a:t>
            </a:r>
            <a:r>
              <a:rPr lang="uk-UA" dirty="0" smtClean="0"/>
              <a:t>.</a:t>
            </a:r>
            <a:endParaRPr lang="uk-UA" dirty="0"/>
          </a:p>
        </p:txBody>
      </p:sp>
    </p:spTree>
    <p:extLst>
      <p:ext uri="{BB962C8B-B14F-4D97-AF65-F5344CB8AC3E}">
        <p14:creationId xmlns:p14="http://schemas.microsoft.com/office/powerpoint/2010/main" val="11125223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681644"/>
            <a:ext cx="10515600" cy="5495319"/>
          </a:xfrm>
        </p:spPr>
        <p:txBody>
          <a:bodyPr>
            <a:normAutofit fontScale="92500" lnSpcReduction="10000"/>
          </a:bodyPr>
          <a:lstStyle/>
          <a:p>
            <a:r>
              <a:rPr lang="uk-UA" dirty="0"/>
              <a:t>Ваша цифрова присутність може суттєво вплинути на те, чи буде джерело зв'язуватися з вами, чи вважатиме вас «занадто ризикованим» або «недостатньо надійним» для того, щоб поділитися інформацією.</a:t>
            </a:r>
          </a:p>
          <a:p>
            <a:r>
              <a:rPr lang="uk-UA" dirty="0"/>
              <a:t>Ваша поведінка в Інтернеті, включаючи вашу присутність у соціальних мережах, аналізується людьми та значною мірою є рушійним фактором у їхньому рішенні довіряти вам чи ні, особливо якщо ви тільки починаєте свою кар'єру журналіста та не маєте авторитетної організації, яка б підтримувала вас і «кредитувала» своєю довірою.</a:t>
            </a:r>
          </a:p>
          <a:p>
            <a:r>
              <a:rPr lang="uk-UA" dirty="0" smtClean="0"/>
              <a:t>Маючи </a:t>
            </a:r>
            <a:r>
              <a:rPr lang="uk-UA" dirty="0"/>
              <a:t>цифрову присутність, ви більшою чи меншою мірою піддаєтеся впливу, зокрема є вразливими з боку інших суб'єктів. </a:t>
            </a:r>
            <a:r>
              <a:rPr lang="uk-UA" b="1" dirty="0">
                <a:solidFill>
                  <a:srgbClr val="FF0000"/>
                </a:solidFill>
              </a:rPr>
              <a:t>Якщо ваша цифрова присутність не контролюється належним чином, це становить значну загрозу.</a:t>
            </a:r>
            <a:r>
              <a:rPr lang="uk-UA" dirty="0"/>
              <a:t> В більшості країн, де журналістика перебуває під загрозою, публічний профіль також може бути дуже небезпечним – враховуйте це, особливо якщо ви перетинаєте кордони, щоб зробити репортаж.</a:t>
            </a:r>
          </a:p>
          <a:p>
            <a:endParaRPr lang="uk-UA" dirty="0"/>
          </a:p>
        </p:txBody>
      </p:sp>
    </p:spTree>
    <p:extLst>
      <p:ext uri="{BB962C8B-B14F-4D97-AF65-F5344CB8AC3E}">
        <p14:creationId xmlns:p14="http://schemas.microsoft.com/office/powerpoint/2010/main" val="5907600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smtClean="0">
                <a:solidFill>
                  <a:srgbClr val="0070C0"/>
                </a:solidFill>
              </a:rPr>
              <a:t>Де шукати вашу цифрову присутність?</a:t>
            </a:r>
            <a:endParaRPr lang="uk-UA" dirty="0">
              <a:solidFill>
                <a:srgbClr val="0070C0"/>
              </a:solidFill>
            </a:endParaRPr>
          </a:p>
        </p:txBody>
      </p:sp>
      <p:sp>
        <p:nvSpPr>
          <p:cNvPr id="3" name="Объект 2"/>
          <p:cNvSpPr>
            <a:spLocks noGrp="1"/>
          </p:cNvSpPr>
          <p:nvPr>
            <p:ph idx="1"/>
          </p:nvPr>
        </p:nvSpPr>
        <p:spPr/>
        <p:txBody>
          <a:bodyPr>
            <a:normAutofit fontScale="92500" lnSpcReduction="10000"/>
          </a:bodyPr>
          <a:lstStyle/>
          <a:p>
            <a:pPr lvl="0"/>
            <a:r>
              <a:rPr lang="uk-UA" dirty="0" smtClean="0"/>
              <a:t>Усі </a:t>
            </a:r>
            <a:r>
              <a:rPr lang="uk-UA" dirty="0"/>
              <a:t>ваші опубліковані статті.</a:t>
            </a:r>
          </a:p>
          <a:p>
            <a:pPr lvl="0"/>
            <a:r>
              <a:rPr lang="uk-UA" dirty="0"/>
              <a:t>Статті про вас інших журналістів, у тому числі шанувальників чи критиків.</a:t>
            </a:r>
          </a:p>
          <a:p>
            <a:pPr lvl="0"/>
            <a:r>
              <a:rPr lang="uk-UA" dirty="0"/>
              <a:t>Ваші </a:t>
            </a:r>
            <a:r>
              <a:rPr lang="uk-UA" dirty="0" err="1"/>
              <a:t>акаунти</a:t>
            </a:r>
            <a:r>
              <a:rPr lang="uk-UA" dirty="0"/>
              <a:t> в </a:t>
            </a:r>
            <a:r>
              <a:rPr lang="uk-UA" dirty="0" err="1"/>
              <a:t>соцмережах</a:t>
            </a:r>
            <a:r>
              <a:rPr lang="uk-UA" dirty="0"/>
              <a:t>.</a:t>
            </a:r>
          </a:p>
          <a:p>
            <a:pPr lvl="0"/>
            <a:r>
              <a:rPr lang="uk-UA" dirty="0"/>
              <a:t>Ваші коментарі під чужими дописами.</a:t>
            </a:r>
          </a:p>
          <a:p>
            <a:pPr lvl="0"/>
            <a:r>
              <a:rPr lang="uk-UA" dirty="0"/>
              <a:t>Ваші світлини, розміщені вами або іншими людьми.</a:t>
            </a:r>
          </a:p>
          <a:p>
            <a:pPr lvl="0"/>
            <a:r>
              <a:rPr lang="uk-UA" dirty="0"/>
              <a:t>Ваші персональні дані в офіційних реєстрах.</a:t>
            </a:r>
          </a:p>
          <a:p>
            <a:r>
              <a:rPr lang="uk-UA" dirty="0"/>
              <a:t>Ви маєте знати, які саме сліди про себе залишаєте, особливо, якщо підозрюєте, що вами цікавляться спецслужби чи кримінальні організації.</a:t>
            </a:r>
          </a:p>
          <a:p>
            <a:endParaRPr lang="uk-UA" dirty="0"/>
          </a:p>
        </p:txBody>
      </p:sp>
    </p:spTree>
    <p:extLst>
      <p:ext uri="{BB962C8B-B14F-4D97-AF65-F5344CB8AC3E}">
        <p14:creationId xmlns:p14="http://schemas.microsoft.com/office/powerpoint/2010/main" val="39777299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600" b="1" dirty="0" smtClean="0">
                <a:solidFill>
                  <a:srgbClr val="0070C0"/>
                </a:solidFill>
              </a:rPr>
              <a:t>Яку інформацію про вас можна зібрати з Інтернету:</a:t>
            </a:r>
            <a:endParaRPr lang="uk-UA" sz="3600" b="1" dirty="0">
              <a:solidFill>
                <a:srgbClr val="0070C0"/>
              </a:solidFill>
            </a:endParaRPr>
          </a:p>
        </p:txBody>
      </p:sp>
      <p:sp>
        <p:nvSpPr>
          <p:cNvPr id="3" name="Объект 2"/>
          <p:cNvSpPr>
            <a:spLocks noGrp="1"/>
          </p:cNvSpPr>
          <p:nvPr>
            <p:ph idx="1"/>
          </p:nvPr>
        </p:nvSpPr>
        <p:spPr/>
        <p:txBody>
          <a:bodyPr>
            <a:normAutofit fontScale="92500" lnSpcReduction="20000"/>
          </a:bodyPr>
          <a:lstStyle/>
          <a:p>
            <a:pPr lvl="0"/>
            <a:r>
              <a:rPr lang="uk-UA" dirty="0" smtClean="0"/>
              <a:t>Домашня </a:t>
            </a:r>
            <a:r>
              <a:rPr lang="uk-UA" dirty="0"/>
              <a:t>адреса (якщо ви власник квартири чи зареєстровані за домашньою </a:t>
            </a:r>
            <a:r>
              <a:rPr lang="uk-UA" dirty="0" err="1"/>
              <a:t>адресою</a:t>
            </a:r>
            <a:r>
              <a:rPr lang="uk-UA" dirty="0"/>
              <a:t> як ФОП);</a:t>
            </a:r>
          </a:p>
          <a:p>
            <a:pPr lvl="0"/>
            <a:r>
              <a:rPr lang="uk-UA" dirty="0"/>
              <a:t>Ваш номер мобільного телефону;</a:t>
            </a:r>
          </a:p>
          <a:p>
            <a:pPr lvl="0"/>
            <a:r>
              <a:rPr lang="uk-UA" dirty="0"/>
              <a:t>Як ви виглядаєте;</a:t>
            </a:r>
          </a:p>
          <a:p>
            <a:pPr lvl="0"/>
            <a:r>
              <a:rPr lang="uk-UA" dirty="0"/>
              <a:t>Де навчалися;</a:t>
            </a:r>
          </a:p>
          <a:p>
            <a:pPr lvl="0"/>
            <a:r>
              <a:rPr lang="uk-UA" dirty="0"/>
              <a:t>Чи належать вам підприємства або організації, засновником чи керівником яких ви виступаєте або виступали раніше;</a:t>
            </a:r>
          </a:p>
          <a:p>
            <a:pPr lvl="0"/>
            <a:r>
              <a:rPr lang="uk-UA" dirty="0"/>
              <a:t>Ваші ділові чи робочі зв’язки;</a:t>
            </a:r>
          </a:p>
          <a:p>
            <a:pPr lvl="0"/>
            <a:r>
              <a:rPr lang="uk-UA" dirty="0"/>
              <a:t>Вашу родину;</a:t>
            </a:r>
          </a:p>
          <a:p>
            <a:pPr lvl="0"/>
            <a:r>
              <a:rPr lang="uk-UA" dirty="0"/>
              <a:t>Ваших близьких друзів;</a:t>
            </a:r>
          </a:p>
          <a:p>
            <a:pPr lvl="0"/>
            <a:r>
              <a:rPr lang="uk-UA" dirty="0"/>
              <a:t>Ваших «колишніх»;</a:t>
            </a:r>
          </a:p>
          <a:p>
            <a:endParaRPr lang="uk-UA" dirty="0"/>
          </a:p>
        </p:txBody>
      </p:sp>
    </p:spTree>
    <p:extLst>
      <p:ext uri="{BB962C8B-B14F-4D97-AF65-F5344CB8AC3E}">
        <p14:creationId xmlns:p14="http://schemas.microsoft.com/office/powerpoint/2010/main" val="34518305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600" b="1" dirty="0">
                <a:solidFill>
                  <a:srgbClr val="0070C0"/>
                </a:solidFill>
              </a:rPr>
              <a:t>Яку інформацію про вас можна зібрати з Інтернету</a:t>
            </a:r>
            <a:r>
              <a:rPr lang="uk-UA" sz="3600" b="1" dirty="0" smtClean="0">
                <a:solidFill>
                  <a:srgbClr val="0070C0"/>
                </a:solidFill>
              </a:rPr>
              <a:t>:</a:t>
            </a:r>
            <a:endParaRPr lang="uk-UA" sz="3600" dirty="0">
              <a:solidFill>
                <a:srgbClr val="0070C0"/>
              </a:solidFill>
            </a:endParaRPr>
          </a:p>
        </p:txBody>
      </p:sp>
      <p:sp>
        <p:nvSpPr>
          <p:cNvPr id="3" name="Объект 2"/>
          <p:cNvSpPr>
            <a:spLocks noGrp="1"/>
          </p:cNvSpPr>
          <p:nvPr>
            <p:ph idx="1"/>
          </p:nvPr>
        </p:nvSpPr>
        <p:spPr/>
        <p:txBody>
          <a:bodyPr>
            <a:normAutofit fontScale="85000" lnSpcReduction="20000"/>
          </a:bodyPr>
          <a:lstStyle/>
          <a:p>
            <a:pPr lvl="0"/>
            <a:r>
              <a:rPr lang="uk-UA" dirty="0"/>
              <a:t>Ваші захоплення;</a:t>
            </a:r>
          </a:p>
          <a:p>
            <a:pPr lvl="0"/>
            <a:r>
              <a:rPr lang="uk-UA" dirty="0"/>
              <a:t>Улюблені місця відпочинку, улюблене кафе;</a:t>
            </a:r>
          </a:p>
          <a:p>
            <a:pPr lvl="0"/>
            <a:r>
              <a:rPr lang="uk-UA" dirty="0"/>
              <a:t>Нерухоме майно, земля або авто, які вам належать і якими ви можете користуватися;</a:t>
            </a:r>
          </a:p>
          <a:p>
            <a:pPr lvl="0"/>
            <a:r>
              <a:rPr lang="uk-UA" dirty="0"/>
              <a:t>Ваші політичні погляди і як вони змінювалися;</a:t>
            </a:r>
          </a:p>
          <a:p>
            <a:pPr lvl="0"/>
            <a:r>
              <a:rPr lang="uk-UA" dirty="0"/>
              <a:t>Які партії чи політики вам подобаються;</a:t>
            </a:r>
          </a:p>
          <a:p>
            <a:pPr lvl="0"/>
            <a:r>
              <a:rPr lang="uk-UA" dirty="0"/>
              <a:t>Яке ваше ставлення до війни в Україні;</a:t>
            </a:r>
          </a:p>
          <a:p>
            <a:pPr lvl="0"/>
            <a:r>
              <a:rPr lang="uk-UA" dirty="0"/>
              <a:t>Чи фінансували ви українську армію (в контексті участі у волонтерських зборах, наприклад</a:t>
            </a:r>
            <a:r>
              <a:rPr lang="uk-UA" dirty="0" smtClean="0"/>
              <a:t>).</a:t>
            </a:r>
            <a:endParaRPr lang="en-US" dirty="0" smtClean="0"/>
          </a:p>
          <a:p>
            <a:pPr marL="0" indent="0">
              <a:buNone/>
            </a:pPr>
            <a:endParaRPr lang="en-US" dirty="0" smtClean="0"/>
          </a:p>
          <a:p>
            <a:pPr marL="0" indent="0">
              <a:buNone/>
            </a:pPr>
            <a:r>
              <a:rPr lang="uk-UA" b="1" dirty="0" smtClean="0">
                <a:solidFill>
                  <a:srgbClr val="FF0000"/>
                </a:solidFill>
              </a:rPr>
              <a:t>Більшість </a:t>
            </a:r>
            <a:r>
              <a:rPr lang="uk-UA" b="1" dirty="0">
                <a:solidFill>
                  <a:srgbClr val="FF0000"/>
                </a:solidFill>
              </a:rPr>
              <a:t>цієї інформації можна зібрати без жодного зламу, використовуючи, в основному, відкриті джерела інформації.</a:t>
            </a:r>
          </a:p>
          <a:p>
            <a:pPr lvl="0"/>
            <a:endParaRPr lang="uk-UA" dirty="0"/>
          </a:p>
        </p:txBody>
      </p:sp>
    </p:spTree>
    <p:extLst>
      <p:ext uri="{BB962C8B-B14F-4D97-AF65-F5344CB8AC3E}">
        <p14:creationId xmlns:p14="http://schemas.microsoft.com/office/powerpoint/2010/main" val="39016215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600" b="1" dirty="0" smtClean="0">
                <a:solidFill>
                  <a:srgbClr val="0070C0"/>
                </a:solidFill>
              </a:rPr>
              <a:t>Метадані: що це таке й чому вас це має хвилювати</a:t>
            </a:r>
            <a:endParaRPr lang="uk-UA" sz="3600" dirty="0">
              <a:solidFill>
                <a:srgbClr val="0070C0"/>
              </a:solidFill>
            </a:endParaRPr>
          </a:p>
        </p:txBody>
      </p:sp>
      <p:sp>
        <p:nvSpPr>
          <p:cNvPr id="3" name="Объект 2"/>
          <p:cNvSpPr>
            <a:spLocks noGrp="1"/>
          </p:cNvSpPr>
          <p:nvPr>
            <p:ph idx="1"/>
          </p:nvPr>
        </p:nvSpPr>
        <p:spPr/>
        <p:txBody>
          <a:bodyPr/>
          <a:lstStyle/>
          <a:p>
            <a:pPr marL="0" indent="0">
              <a:buNone/>
            </a:pPr>
            <a:r>
              <a:rPr lang="en-US" dirty="0" smtClean="0"/>
              <a:t>	</a:t>
            </a:r>
            <a:r>
              <a:rPr lang="uk-UA" dirty="0" smtClean="0"/>
              <a:t>Як </a:t>
            </a:r>
            <a:r>
              <a:rPr lang="uk-UA" dirty="0"/>
              <a:t>журналіст, ви часто використовуєте фотографії та відео в своїх репортажах на різні теми. Чи знаєте ви, що ці файли також мають додатковий шар інформації «за собою», який може розкрити ваше (або ваших джерел) місцезнаходження?</a:t>
            </a:r>
          </a:p>
          <a:p>
            <a:pPr marL="0" indent="0">
              <a:buNone/>
            </a:pPr>
            <a:endParaRPr lang="uk-UA" dirty="0"/>
          </a:p>
          <a:p>
            <a:pPr marL="0" indent="0">
              <a:buNone/>
            </a:pPr>
            <a:r>
              <a:rPr lang="en-US" dirty="0" smtClean="0"/>
              <a:t>	</a:t>
            </a:r>
            <a:r>
              <a:rPr lang="uk-UA" dirty="0" smtClean="0"/>
              <a:t>Метадані</a:t>
            </a:r>
            <a:r>
              <a:rPr lang="uk-UA" dirty="0"/>
              <a:t>, які записуються в фотографіях, відомі як EXIF (</a:t>
            </a:r>
            <a:r>
              <a:rPr lang="uk-UA" dirty="0" err="1"/>
              <a:t>Exchangeable</a:t>
            </a:r>
            <a:r>
              <a:rPr lang="uk-UA" dirty="0"/>
              <a:t> </a:t>
            </a:r>
            <a:r>
              <a:rPr lang="uk-UA" dirty="0" err="1"/>
              <a:t>Image</a:t>
            </a:r>
            <a:r>
              <a:rPr lang="uk-UA" dirty="0"/>
              <a:t> </a:t>
            </a:r>
            <a:r>
              <a:rPr lang="uk-UA" dirty="0" err="1"/>
              <a:t>File</a:t>
            </a:r>
            <a:r>
              <a:rPr lang="uk-UA" dirty="0"/>
              <a:t> </a:t>
            </a:r>
            <a:r>
              <a:rPr lang="uk-UA" dirty="0" err="1"/>
              <a:t>Format</a:t>
            </a:r>
            <a:r>
              <a:rPr lang="uk-UA" dirty="0"/>
              <a:t>), можуть надати глядачеві багатий контекст, часто без відома відправника. Таким чином, дані EXIF становлять загрозу безпеці для вас і вашого джерела.</a:t>
            </a:r>
          </a:p>
          <a:p>
            <a:endParaRPr lang="uk-UA" dirty="0"/>
          </a:p>
        </p:txBody>
      </p:sp>
    </p:spTree>
    <p:extLst>
      <p:ext uri="{BB962C8B-B14F-4D97-AF65-F5344CB8AC3E}">
        <p14:creationId xmlns:p14="http://schemas.microsoft.com/office/powerpoint/2010/main" val="30259894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200" b="1" dirty="0" smtClean="0">
                <a:solidFill>
                  <a:srgbClr val="0070C0"/>
                </a:solidFill>
              </a:rPr>
              <a:t>EXIF-дані можуть включати таке (але не обмежуватися цим):</a:t>
            </a:r>
            <a:endParaRPr lang="uk-UA" sz="3200" b="1" dirty="0">
              <a:solidFill>
                <a:srgbClr val="0070C0"/>
              </a:solidFill>
            </a:endParaRPr>
          </a:p>
        </p:txBody>
      </p:sp>
      <p:sp>
        <p:nvSpPr>
          <p:cNvPr id="3" name="Объект 2"/>
          <p:cNvSpPr>
            <a:spLocks noGrp="1"/>
          </p:cNvSpPr>
          <p:nvPr>
            <p:ph idx="1"/>
          </p:nvPr>
        </p:nvSpPr>
        <p:spPr/>
        <p:txBody>
          <a:bodyPr>
            <a:normAutofit fontScale="92500" lnSpcReduction="20000"/>
          </a:bodyPr>
          <a:lstStyle/>
          <a:p>
            <a:pPr lvl="0" fontAlgn="base"/>
            <a:r>
              <a:rPr lang="uk-UA" dirty="0" smtClean="0"/>
              <a:t>Інформація </a:t>
            </a:r>
            <a:r>
              <a:rPr lang="uk-UA" dirty="0"/>
              <a:t>про модель камери, якою ви зробили знімок, та її виробника.</a:t>
            </a:r>
          </a:p>
          <a:p>
            <a:pPr lvl="0" fontAlgn="base"/>
            <a:r>
              <a:rPr lang="uk-UA" dirty="0"/>
              <a:t>Значення експозиції фотографії (витримка, діафрагма, ISO).</a:t>
            </a:r>
          </a:p>
          <a:p>
            <a:pPr lvl="0" fontAlgn="base"/>
            <a:r>
              <a:rPr lang="uk-UA" dirty="0"/>
              <a:t>Дані про використаний об'єктив і фокусну відстань.</a:t>
            </a:r>
          </a:p>
          <a:p>
            <a:pPr lvl="0" fontAlgn="base"/>
            <a:r>
              <a:rPr lang="uk-UA" dirty="0"/>
              <a:t>Інформація про налаштування спалаху.</a:t>
            </a:r>
          </a:p>
          <a:p>
            <a:pPr lvl="0" fontAlgn="base"/>
            <a:r>
              <a:rPr lang="uk-UA" dirty="0"/>
              <a:t>Дата і час, коли було зроблено знімок.</a:t>
            </a:r>
          </a:p>
          <a:p>
            <a:pPr lvl="0" fontAlgn="base"/>
            <a:r>
              <a:rPr lang="uk-UA" dirty="0"/>
              <a:t>Дані про роздільну здатність світлини.</a:t>
            </a:r>
          </a:p>
          <a:p>
            <a:pPr lvl="0" fontAlgn="base"/>
            <a:r>
              <a:rPr lang="uk-UA" dirty="0"/>
              <a:t>Інформація про налаштування балансу білого.</a:t>
            </a:r>
          </a:p>
          <a:p>
            <a:pPr lvl="0" fontAlgn="base"/>
            <a:r>
              <a:rPr lang="uk-UA" dirty="0"/>
              <a:t>GPS координати.</a:t>
            </a:r>
          </a:p>
          <a:p>
            <a:pPr lvl="0" fontAlgn="base"/>
            <a:r>
              <a:rPr lang="uk-UA" dirty="0"/>
              <a:t>Попередній перегляд фотографії.</a:t>
            </a:r>
          </a:p>
          <a:p>
            <a:pPr lvl="0" fontAlgn="base"/>
            <a:r>
              <a:rPr lang="uk-UA" dirty="0"/>
              <a:t>Інші дані (які варіюються залежно від виробника).</a:t>
            </a:r>
          </a:p>
          <a:p>
            <a:endParaRPr lang="uk-UA" dirty="0"/>
          </a:p>
        </p:txBody>
      </p:sp>
    </p:spTree>
    <p:extLst>
      <p:ext uri="{BB962C8B-B14F-4D97-AF65-F5344CB8AC3E}">
        <p14:creationId xmlns:p14="http://schemas.microsoft.com/office/powerpoint/2010/main" val="7779265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a:solidFill>
                  <a:srgbClr val="0070C0"/>
                </a:solidFill>
              </a:rPr>
              <a:t>П'ять речей, які потрібно зробити</a:t>
            </a:r>
            <a:r>
              <a:rPr lang="uk-UA" sz="2800" b="1" i="1" dirty="0">
                <a:solidFill>
                  <a:srgbClr val="0070C0"/>
                </a:solidFill>
              </a:rPr>
              <a:t>, </a:t>
            </a:r>
            <a:r>
              <a:rPr lang="uk-UA" sz="2800" b="1" i="1" dirty="0">
                <a:solidFill>
                  <a:srgbClr val="FF0000"/>
                </a:solidFill>
              </a:rPr>
              <a:t>перш</a:t>
            </a:r>
            <a:r>
              <a:rPr lang="uk-UA" sz="2800" b="1" i="1" dirty="0">
                <a:solidFill>
                  <a:srgbClr val="0070C0"/>
                </a:solidFill>
              </a:rPr>
              <a:t> </a:t>
            </a:r>
            <a:r>
              <a:rPr lang="uk-UA" sz="2800" b="1" dirty="0">
                <a:solidFill>
                  <a:srgbClr val="0070C0"/>
                </a:solidFill>
              </a:rPr>
              <a:t>ніж залучати потенційне джерело, так звані «золоті правила безпечної взаємодії</a:t>
            </a:r>
            <a:r>
              <a:rPr lang="uk-UA" sz="2800" b="1" dirty="0" smtClean="0">
                <a:solidFill>
                  <a:srgbClr val="0070C0"/>
                </a:solidFill>
              </a:rPr>
              <a:t>»</a:t>
            </a:r>
            <a:endParaRPr lang="uk-UA" sz="2800" b="1" dirty="0">
              <a:solidFill>
                <a:srgbClr val="0070C0"/>
              </a:solidFill>
            </a:endParaRPr>
          </a:p>
        </p:txBody>
      </p:sp>
      <p:sp>
        <p:nvSpPr>
          <p:cNvPr id="3" name="Объект 2"/>
          <p:cNvSpPr>
            <a:spLocks noGrp="1"/>
          </p:cNvSpPr>
          <p:nvPr>
            <p:ph idx="1"/>
          </p:nvPr>
        </p:nvSpPr>
        <p:spPr/>
        <p:txBody>
          <a:bodyPr/>
          <a:lstStyle/>
          <a:p>
            <a:r>
              <a:rPr lang="uk-UA" b="1" dirty="0">
                <a:solidFill>
                  <a:srgbClr val="FF0000"/>
                </a:solidFill>
              </a:rPr>
              <a:t>Встановіть і використовуйте окремий захищений пристрій </a:t>
            </a:r>
            <a:r>
              <a:rPr lang="uk-UA" dirty="0"/>
              <a:t>– одноразовий мобільний телефон (або телефон з єдиною метою проведення безпечних розслідувань), а також окремий ноутбук, коли це можливо, не тільки для спілкування з джерелом, але й для початкового дослідження/перевірки</a:t>
            </a:r>
            <a:r>
              <a:rPr lang="uk-UA" dirty="0" smtClean="0"/>
              <a:t>.</a:t>
            </a:r>
            <a:endParaRPr lang="uk-UA" dirty="0"/>
          </a:p>
        </p:txBody>
      </p:sp>
    </p:spTree>
    <p:extLst>
      <p:ext uri="{BB962C8B-B14F-4D97-AF65-F5344CB8AC3E}">
        <p14:creationId xmlns:p14="http://schemas.microsoft.com/office/powerpoint/2010/main" val="2343274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a:solidFill>
                  <a:srgbClr val="0070C0"/>
                </a:solidFill>
              </a:rPr>
              <a:t>П'ять речей, які потрібно зробити</a:t>
            </a:r>
            <a:r>
              <a:rPr lang="uk-UA" sz="2800" b="1" i="1" dirty="0">
                <a:solidFill>
                  <a:srgbClr val="0070C0"/>
                </a:solidFill>
              </a:rPr>
              <a:t>, </a:t>
            </a:r>
            <a:r>
              <a:rPr lang="uk-UA" sz="2800" b="1" i="1" dirty="0">
                <a:solidFill>
                  <a:srgbClr val="FF0000"/>
                </a:solidFill>
              </a:rPr>
              <a:t>перш</a:t>
            </a:r>
            <a:r>
              <a:rPr lang="uk-UA" sz="2800" b="1" i="1" dirty="0">
                <a:solidFill>
                  <a:srgbClr val="0070C0"/>
                </a:solidFill>
              </a:rPr>
              <a:t> </a:t>
            </a:r>
            <a:r>
              <a:rPr lang="uk-UA" sz="2800" b="1" dirty="0">
                <a:solidFill>
                  <a:srgbClr val="0070C0"/>
                </a:solidFill>
              </a:rPr>
              <a:t>ніж залучати потенційне джерело, так звані «золоті правила безпечної взаємодії</a:t>
            </a:r>
            <a:r>
              <a:rPr lang="uk-UA" sz="2800" b="1" dirty="0" smtClean="0">
                <a:solidFill>
                  <a:srgbClr val="0070C0"/>
                </a:solidFill>
              </a:rPr>
              <a:t>»</a:t>
            </a:r>
            <a:endParaRPr lang="uk-UA" sz="2800" b="1" dirty="0">
              <a:solidFill>
                <a:srgbClr val="0070C0"/>
              </a:solidFill>
            </a:endParaRPr>
          </a:p>
        </p:txBody>
      </p:sp>
      <p:sp>
        <p:nvSpPr>
          <p:cNvPr id="3" name="Объект 2"/>
          <p:cNvSpPr>
            <a:spLocks noGrp="1"/>
          </p:cNvSpPr>
          <p:nvPr>
            <p:ph idx="1"/>
          </p:nvPr>
        </p:nvSpPr>
        <p:spPr/>
        <p:txBody>
          <a:bodyPr/>
          <a:lstStyle/>
          <a:p>
            <a:r>
              <a:rPr lang="uk-UA" b="1" dirty="0">
                <a:solidFill>
                  <a:srgbClr val="FF0000"/>
                </a:solidFill>
              </a:rPr>
              <a:t>Налаштуйте та використовуйте безпечний браузер, пошукову систему та VPN </a:t>
            </a:r>
            <a:r>
              <a:rPr lang="uk-UA" dirty="0"/>
              <a:t>– завжди переконайтеся, що ви підключені до безпечної мережі. Наскільки ви довіряєте </a:t>
            </a:r>
            <a:r>
              <a:rPr lang="uk-UA" dirty="0" err="1"/>
              <a:t>WiFi</a:t>
            </a:r>
            <a:r>
              <a:rPr lang="uk-UA" dirty="0"/>
              <a:t> вашої редакції? Уникайте використання </a:t>
            </a:r>
            <a:r>
              <a:rPr lang="uk-UA" dirty="0" err="1"/>
              <a:t>Google</a:t>
            </a:r>
            <a:r>
              <a:rPr lang="uk-UA" dirty="0"/>
              <a:t> для пошукових запитів, а якщо рівень загрози високий, подумайте про те, щоб дізнатися більше про </a:t>
            </a:r>
            <a:r>
              <a:rPr lang="uk-UA" dirty="0" err="1"/>
              <a:t>Tails</a:t>
            </a:r>
            <a:r>
              <a:rPr lang="uk-UA" dirty="0"/>
              <a:t> (окрему операційну систему</a:t>
            </a:r>
            <a:r>
              <a:rPr lang="uk-UA" dirty="0" smtClean="0"/>
              <a:t>).</a:t>
            </a:r>
            <a:endParaRPr lang="uk-UA" dirty="0"/>
          </a:p>
        </p:txBody>
      </p:sp>
    </p:spTree>
    <p:extLst>
      <p:ext uri="{BB962C8B-B14F-4D97-AF65-F5344CB8AC3E}">
        <p14:creationId xmlns:p14="http://schemas.microsoft.com/office/powerpoint/2010/main" val="15583322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a:solidFill>
                  <a:srgbClr val="0070C0"/>
                </a:solidFill>
              </a:rPr>
              <a:t>П'ять речей, які потрібно зробити</a:t>
            </a:r>
            <a:r>
              <a:rPr lang="uk-UA" sz="2800" b="1" i="1" dirty="0">
                <a:solidFill>
                  <a:srgbClr val="0070C0"/>
                </a:solidFill>
              </a:rPr>
              <a:t>, </a:t>
            </a:r>
            <a:r>
              <a:rPr lang="uk-UA" sz="2800" b="1" i="1" dirty="0">
                <a:solidFill>
                  <a:srgbClr val="FF0000"/>
                </a:solidFill>
              </a:rPr>
              <a:t>перш</a:t>
            </a:r>
            <a:r>
              <a:rPr lang="uk-UA" sz="2800" b="1" i="1" dirty="0">
                <a:solidFill>
                  <a:srgbClr val="0070C0"/>
                </a:solidFill>
              </a:rPr>
              <a:t> </a:t>
            </a:r>
            <a:r>
              <a:rPr lang="uk-UA" sz="2800" b="1" dirty="0">
                <a:solidFill>
                  <a:srgbClr val="0070C0"/>
                </a:solidFill>
              </a:rPr>
              <a:t>ніж залучати потенційне джерело, так звані «золоті правила безпечної взаємодії</a:t>
            </a:r>
            <a:r>
              <a:rPr lang="uk-UA" sz="2800" b="1" dirty="0" smtClean="0">
                <a:solidFill>
                  <a:srgbClr val="0070C0"/>
                </a:solidFill>
              </a:rPr>
              <a:t>»</a:t>
            </a:r>
            <a:endParaRPr lang="uk-UA" sz="2800" b="1" dirty="0">
              <a:solidFill>
                <a:srgbClr val="0070C0"/>
              </a:solidFill>
            </a:endParaRPr>
          </a:p>
        </p:txBody>
      </p:sp>
      <p:sp>
        <p:nvSpPr>
          <p:cNvPr id="3" name="Объект 2"/>
          <p:cNvSpPr>
            <a:spLocks noGrp="1"/>
          </p:cNvSpPr>
          <p:nvPr>
            <p:ph idx="1"/>
          </p:nvPr>
        </p:nvSpPr>
        <p:spPr/>
        <p:txBody>
          <a:bodyPr/>
          <a:lstStyle/>
          <a:p>
            <a:r>
              <a:rPr lang="uk-UA" b="1" dirty="0">
                <a:solidFill>
                  <a:srgbClr val="FF0000"/>
                </a:solidFill>
              </a:rPr>
              <a:t>Підготуйтеся до безпечного спілкування </a:t>
            </a:r>
            <a:r>
              <a:rPr lang="uk-UA" b="1" dirty="0"/>
              <a:t>–</a:t>
            </a:r>
            <a:r>
              <a:rPr lang="uk-UA" dirty="0"/>
              <a:t> все спілкування про джерело та з ним має відбуватися за захищеним протоколом. НІКОЛИ не використовуйте небезпечні способи обміну повідомленнями на будь-якому етапі розслідування та після публікації історії; якщо ви віддаєте перевагу цифровому спілкуванню, бажано придбати SIM-карту (готівкою) та фізично дистанціюватися від свого будинку та робочого місця, перш ніж зв'язатися з джерелом для зустрічі</a:t>
            </a:r>
            <a:r>
              <a:rPr lang="uk-UA" dirty="0" smtClean="0"/>
              <a:t>.</a:t>
            </a:r>
            <a:endParaRPr lang="uk-UA" dirty="0"/>
          </a:p>
        </p:txBody>
      </p:sp>
    </p:spTree>
    <p:extLst>
      <p:ext uri="{BB962C8B-B14F-4D97-AF65-F5344CB8AC3E}">
        <p14:creationId xmlns:p14="http://schemas.microsoft.com/office/powerpoint/2010/main" val="35737001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a:solidFill>
                  <a:srgbClr val="0070C0"/>
                </a:solidFill>
              </a:rPr>
              <a:t>П'ять речей, які потрібно зробити</a:t>
            </a:r>
            <a:r>
              <a:rPr lang="uk-UA" sz="2800" b="1" i="1" dirty="0">
                <a:solidFill>
                  <a:srgbClr val="0070C0"/>
                </a:solidFill>
              </a:rPr>
              <a:t>, </a:t>
            </a:r>
            <a:r>
              <a:rPr lang="uk-UA" sz="2800" b="1" i="1" dirty="0">
                <a:solidFill>
                  <a:srgbClr val="FF0000"/>
                </a:solidFill>
              </a:rPr>
              <a:t>перш</a:t>
            </a:r>
            <a:r>
              <a:rPr lang="uk-UA" sz="2800" b="1" i="1" dirty="0">
                <a:solidFill>
                  <a:srgbClr val="0070C0"/>
                </a:solidFill>
              </a:rPr>
              <a:t> </a:t>
            </a:r>
            <a:r>
              <a:rPr lang="uk-UA" sz="2800" b="1" dirty="0">
                <a:solidFill>
                  <a:srgbClr val="0070C0"/>
                </a:solidFill>
              </a:rPr>
              <a:t>ніж залучати потенційне джерело, так звані «золоті правила безпечної взаємодії</a:t>
            </a:r>
            <a:r>
              <a:rPr lang="uk-UA" sz="2800" b="1" dirty="0" smtClean="0">
                <a:solidFill>
                  <a:srgbClr val="0070C0"/>
                </a:solidFill>
              </a:rPr>
              <a:t>»</a:t>
            </a:r>
            <a:endParaRPr lang="uk-UA" sz="2800" b="1" dirty="0">
              <a:solidFill>
                <a:srgbClr val="0070C0"/>
              </a:solidFill>
            </a:endParaRPr>
          </a:p>
        </p:txBody>
      </p:sp>
      <p:sp>
        <p:nvSpPr>
          <p:cNvPr id="3" name="Объект 2"/>
          <p:cNvSpPr>
            <a:spLocks noGrp="1"/>
          </p:cNvSpPr>
          <p:nvPr>
            <p:ph idx="1"/>
          </p:nvPr>
        </p:nvSpPr>
        <p:spPr/>
        <p:txBody>
          <a:bodyPr/>
          <a:lstStyle/>
          <a:p>
            <a:r>
              <a:rPr lang="uk-UA" b="1" dirty="0">
                <a:solidFill>
                  <a:srgbClr val="FF0000"/>
                </a:solidFill>
              </a:rPr>
              <a:t>Перевіряйте, перевіряйте, перевіряйте </a:t>
            </a:r>
            <a:r>
              <a:rPr lang="uk-UA" b="1" dirty="0"/>
              <a:t>–</a:t>
            </a:r>
            <a:r>
              <a:rPr lang="uk-UA" dirty="0"/>
              <a:t> завжди перевіряйте особу джерела, його мотиви та достовірність. У крайньому випадку, проконсультуйтеся зі старшим колегою та/або редактором щодо того, як перевірити достовірність вашого джерела</a:t>
            </a:r>
            <a:r>
              <a:rPr lang="uk-UA" dirty="0" smtClean="0"/>
              <a:t>.</a:t>
            </a:r>
            <a:endParaRPr lang="uk-UA" dirty="0"/>
          </a:p>
        </p:txBody>
      </p:sp>
    </p:spTree>
    <p:extLst>
      <p:ext uri="{BB962C8B-B14F-4D97-AF65-F5344CB8AC3E}">
        <p14:creationId xmlns:p14="http://schemas.microsoft.com/office/powerpoint/2010/main" val="10544529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a:solidFill>
                  <a:srgbClr val="0070C0"/>
                </a:solidFill>
              </a:rPr>
              <a:t>П'ять речей, які потрібно зробити</a:t>
            </a:r>
            <a:r>
              <a:rPr lang="uk-UA" sz="2800" b="1" i="1" dirty="0">
                <a:solidFill>
                  <a:srgbClr val="0070C0"/>
                </a:solidFill>
              </a:rPr>
              <a:t>, </a:t>
            </a:r>
            <a:r>
              <a:rPr lang="uk-UA" sz="2800" b="1" i="1" dirty="0">
                <a:solidFill>
                  <a:srgbClr val="FF0000"/>
                </a:solidFill>
              </a:rPr>
              <a:t>перш</a:t>
            </a:r>
            <a:r>
              <a:rPr lang="uk-UA" sz="2800" b="1" i="1" dirty="0">
                <a:solidFill>
                  <a:srgbClr val="0070C0"/>
                </a:solidFill>
              </a:rPr>
              <a:t> </a:t>
            </a:r>
            <a:r>
              <a:rPr lang="uk-UA" sz="2800" b="1" dirty="0">
                <a:solidFill>
                  <a:srgbClr val="0070C0"/>
                </a:solidFill>
              </a:rPr>
              <a:t>ніж залучати потенційне джерело, так звані «золоті правила безпечної взаємодії</a:t>
            </a:r>
            <a:r>
              <a:rPr lang="uk-UA" sz="2800" b="1" dirty="0" smtClean="0">
                <a:solidFill>
                  <a:srgbClr val="0070C0"/>
                </a:solidFill>
              </a:rPr>
              <a:t>»</a:t>
            </a:r>
            <a:endParaRPr lang="uk-UA" sz="2800" b="1" dirty="0">
              <a:solidFill>
                <a:srgbClr val="0070C0"/>
              </a:solidFill>
            </a:endParaRPr>
          </a:p>
        </p:txBody>
      </p:sp>
      <p:sp>
        <p:nvSpPr>
          <p:cNvPr id="3" name="Объект 2"/>
          <p:cNvSpPr>
            <a:spLocks noGrp="1"/>
          </p:cNvSpPr>
          <p:nvPr>
            <p:ph idx="1"/>
          </p:nvPr>
        </p:nvSpPr>
        <p:spPr/>
        <p:txBody>
          <a:bodyPr/>
          <a:lstStyle/>
          <a:p>
            <a:r>
              <a:rPr lang="uk-UA" b="1" dirty="0">
                <a:solidFill>
                  <a:srgbClr val="FF0000"/>
                </a:solidFill>
              </a:rPr>
              <a:t>Дотримуйтесь пристойності </a:t>
            </a:r>
            <a:r>
              <a:rPr lang="uk-UA" b="1" dirty="0"/>
              <a:t>–</a:t>
            </a:r>
            <a:r>
              <a:rPr lang="uk-UA" dirty="0"/>
              <a:t> пам'ятайте, що ваше розслідування має бути таємним, а це означає, що вам доведеться витратити багато часу та енергії задля безпеки ваших комунікацій, зустрічі з вашим джерелом і написання історії. Однак у той же час ваші колеги, сім'я, редактор та інші очікують, що ви продовжуватимете займатися своєю звичайною, повсякденною діяльністю, в тому числі писати репортажі на інші теми. Порушенням вашої щоденної рутини ви привернете до себе увагу та потенційно поставите під загрозу ваше джерело або вас самих</a:t>
            </a:r>
            <a:r>
              <a:rPr lang="uk-UA" dirty="0" smtClean="0"/>
              <a:t>.</a:t>
            </a:r>
            <a:endParaRPr lang="uk-UA" dirty="0"/>
          </a:p>
        </p:txBody>
      </p:sp>
    </p:spTree>
    <p:extLst>
      <p:ext uri="{BB962C8B-B14F-4D97-AF65-F5344CB8AC3E}">
        <p14:creationId xmlns:p14="http://schemas.microsoft.com/office/powerpoint/2010/main" val="14670328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a:solidFill>
                  <a:srgbClr val="0070C0"/>
                </a:solidFill>
              </a:rPr>
              <a:t>Безпечний обмін </a:t>
            </a:r>
            <a:r>
              <a:rPr lang="uk-UA" b="1" dirty="0" smtClean="0">
                <a:solidFill>
                  <a:srgbClr val="0070C0"/>
                </a:solidFill>
              </a:rPr>
              <a:t>повідомленнями</a:t>
            </a:r>
            <a:endParaRPr lang="uk-UA" b="1" dirty="0">
              <a:solidFill>
                <a:srgbClr val="0070C0"/>
              </a:solidFill>
            </a:endParaRPr>
          </a:p>
        </p:txBody>
      </p:sp>
      <p:sp>
        <p:nvSpPr>
          <p:cNvPr id="3" name="Объект 2"/>
          <p:cNvSpPr>
            <a:spLocks noGrp="1"/>
          </p:cNvSpPr>
          <p:nvPr>
            <p:ph idx="1"/>
          </p:nvPr>
        </p:nvSpPr>
        <p:spPr/>
        <p:txBody>
          <a:bodyPr/>
          <a:lstStyle/>
          <a:p>
            <a:r>
              <a:rPr lang="uk-UA" dirty="0"/>
              <a:t>Застосунок: </a:t>
            </a:r>
            <a:r>
              <a:rPr lang="uk-UA" dirty="0" err="1">
                <a:solidFill>
                  <a:srgbClr val="0070C0"/>
                </a:solidFill>
              </a:rPr>
              <a:t>Signal</a:t>
            </a:r>
            <a:r>
              <a:rPr lang="uk-UA" dirty="0"/>
              <a:t/>
            </a:r>
            <a:br>
              <a:rPr lang="uk-UA" dirty="0"/>
            </a:br>
            <a:endParaRPr lang="en-US" dirty="0" smtClean="0"/>
          </a:p>
          <a:p>
            <a:r>
              <a:rPr lang="uk-UA" dirty="0" smtClean="0"/>
              <a:t>Застосунок</a:t>
            </a:r>
            <a:r>
              <a:rPr lang="uk-UA" dirty="0"/>
              <a:t>: </a:t>
            </a:r>
            <a:r>
              <a:rPr lang="uk-UA" dirty="0">
                <a:solidFill>
                  <a:srgbClr val="0070C0"/>
                </a:solidFill>
              </a:rPr>
              <a:t>Wire</a:t>
            </a:r>
            <a:r>
              <a:rPr lang="uk-UA" dirty="0"/>
              <a:t> (</a:t>
            </a:r>
            <a:r>
              <a:rPr lang="uk-UA" dirty="0" err="1"/>
              <a:t>англ</a:t>
            </a:r>
            <a:r>
              <a:rPr lang="uk-UA" dirty="0"/>
              <a:t>.)</a:t>
            </a:r>
            <a:br>
              <a:rPr lang="uk-UA" dirty="0"/>
            </a:br>
            <a:endParaRPr lang="en-US" dirty="0" smtClean="0"/>
          </a:p>
          <a:p>
            <a:r>
              <a:rPr lang="uk-UA" dirty="0" smtClean="0"/>
              <a:t>Застосунок</a:t>
            </a:r>
            <a:r>
              <a:rPr lang="uk-UA" dirty="0"/>
              <a:t>: </a:t>
            </a:r>
            <a:r>
              <a:rPr lang="uk-UA" dirty="0">
                <a:solidFill>
                  <a:srgbClr val="0070C0"/>
                </a:solidFill>
              </a:rPr>
              <a:t>Threema</a:t>
            </a:r>
            <a:r>
              <a:rPr lang="uk-UA" dirty="0"/>
              <a:t> (</a:t>
            </a:r>
            <a:r>
              <a:rPr lang="uk-UA" dirty="0" err="1"/>
              <a:t>англ</a:t>
            </a:r>
            <a:r>
              <a:rPr lang="uk-UA" dirty="0"/>
              <a:t>., платний)</a:t>
            </a:r>
            <a:br>
              <a:rPr lang="uk-UA" dirty="0"/>
            </a:br>
            <a:endParaRPr lang="en-US" dirty="0" smtClean="0"/>
          </a:p>
          <a:p>
            <a:r>
              <a:rPr lang="uk-UA" dirty="0" smtClean="0"/>
              <a:t>Застосунок</a:t>
            </a:r>
            <a:r>
              <a:rPr lang="uk-UA" dirty="0"/>
              <a:t>: </a:t>
            </a:r>
            <a:r>
              <a:rPr lang="uk-UA" dirty="0" smtClean="0">
                <a:solidFill>
                  <a:srgbClr val="FF0000"/>
                </a:solidFill>
              </a:rPr>
              <a:t>Telegram</a:t>
            </a:r>
            <a:endParaRPr lang="uk-UA" dirty="0">
              <a:solidFill>
                <a:srgbClr val="FF0000"/>
              </a:solidFill>
            </a:endParaRPr>
          </a:p>
        </p:txBody>
      </p:sp>
    </p:spTree>
    <p:extLst>
      <p:ext uri="{BB962C8B-B14F-4D97-AF65-F5344CB8AC3E}">
        <p14:creationId xmlns:p14="http://schemas.microsoft.com/office/powerpoint/2010/main" val="2975516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smtClean="0">
                <a:solidFill>
                  <a:srgbClr val="0070C0"/>
                </a:solidFill>
              </a:rPr>
              <a:t>Інструменти</a:t>
            </a:r>
            <a:endParaRPr lang="uk-UA" b="1" dirty="0">
              <a:solidFill>
                <a:srgbClr val="0070C0"/>
              </a:solidFill>
            </a:endParaRPr>
          </a:p>
        </p:txBody>
      </p:sp>
      <p:sp>
        <p:nvSpPr>
          <p:cNvPr id="3" name="Объект 2"/>
          <p:cNvSpPr>
            <a:spLocks noGrp="1"/>
          </p:cNvSpPr>
          <p:nvPr>
            <p:ph idx="1"/>
          </p:nvPr>
        </p:nvSpPr>
        <p:spPr/>
        <p:txBody>
          <a:bodyPr/>
          <a:lstStyle/>
          <a:p>
            <a:r>
              <a:rPr lang="uk-UA" dirty="0"/>
              <a:t>Безпечний перегляд онлайн</a:t>
            </a:r>
            <a:br>
              <a:rPr lang="uk-UA" dirty="0"/>
            </a:br>
            <a:r>
              <a:rPr lang="uk-UA" dirty="0"/>
              <a:t/>
            </a:r>
            <a:br>
              <a:rPr lang="uk-UA" dirty="0"/>
            </a:br>
            <a:r>
              <a:rPr lang="uk-UA" dirty="0"/>
              <a:t>Застосунок: </a:t>
            </a:r>
            <a:r>
              <a:rPr lang="uk-UA" u="sng" dirty="0" err="1">
                <a:hlinkClick r:id="rId2"/>
              </a:rPr>
              <a:t>Duck</a:t>
            </a:r>
            <a:r>
              <a:rPr lang="uk-UA" u="sng" dirty="0">
                <a:hlinkClick r:id="rId2"/>
              </a:rPr>
              <a:t> </a:t>
            </a:r>
            <a:r>
              <a:rPr lang="uk-UA" u="sng" dirty="0" err="1">
                <a:hlinkClick r:id="rId2"/>
              </a:rPr>
              <a:t>Duck</a:t>
            </a:r>
            <a:r>
              <a:rPr lang="uk-UA" u="sng" dirty="0">
                <a:hlinkClick r:id="rId2"/>
              </a:rPr>
              <a:t> </a:t>
            </a:r>
            <a:r>
              <a:rPr lang="uk-UA" u="sng" dirty="0" err="1">
                <a:hlinkClick r:id="rId2"/>
              </a:rPr>
              <a:t>Go</a:t>
            </a:r>
            <a:r>
              <a:rPr lang="uk-UA" dirty="0">
                <a:hlinkClick r:id="rId2"/>
              </a:rPr>
              <a:t/>
            </a:r>
            <a:br>
              <a:rPr lang="uk-UA" dirty="0">
                <a:hlinkClick r:id="rId2"/>
              </a:rPr>
            </a:br>
            <a:r>
              <a:rPr lang="uk-UA" dirty="0"/>
              <a:t>Застосунок: </a:t>
            </a:r>
            <a:r>
              <a:rPr lang="uk-UA" u="sng" dirty="0" err="1">
                <a:hlinkClick r:id="rId3"/>
              </a:rPr>
              <a:t>Mozilla</a:t>
            </a:r>
            <a:r>
              <a:rPr lang="uk-UA" u="sng" dirty="0">
                <a:hlinkClick r:id="rId3"/>
              </a:rPr>
              <a:t> </a:t>
            </a:r>
            <a:r>
              <a:rPr lang="uk-UA" u="sng" dirty="0" err="1">
                <a:hlinkClick r:id="rId3"/>
              </a:rPr>
              <a:t>Firefox</a:t>
            </a:r>
            <a:endParaRPr lang="uk-UA" dirty="0"/>
          </a:p>
          <a:p>
            <a:r>
              <a:rPr lang="uk-UA" dirty="0"/>
              <a:t> </a:t>
            </a:r>
          </a:p>
          <a:p>
            <a:r>
              <a:rPr lang="uk-UA" dirty="0"/>
              <a:t>Безпечна пошукова система</a:t>
            </a:r>
            <a:br>
              <a:rPr lang="uk-UA" dirty="0"/>
            </a:br>
            <a:r>
              <a:rPr lang="uk-UA" dirty="0"/>
              <a:t/>
            </a:r>
            <a:br>
              <a:rPr lang="uk-UA" dirty="0"/>
            </a:br>
            <a:r>
              <a:rPr lang="uk-UA" dirty="0"/>
              <a:t>Застосунок: </a:t>
            </a:r>
            <a:r>
              <a:rPr lang="uk-UA" u="sng" dirty="0" err="1">
                <a:hlinkClick r:id="rId4"/>
              </a:rPr>
              <a:t>Duck</a:t>
            </a:r>
            <a:r>
              <a:rPr lang="uk-UA" u="sng" dirty="0">
                <a:hlinkClick r:id="rId4"/>
              </a:rPr>
              <a:t> </a:t>
            </a:r>
            <a:r>
              <a:rPr lang="uk-UA" u="sng" dirty="0" err="1">
                <a:hlinkClick r:id="rId4"/>
              </a:rPr>
              <a:t>Duck</a:t>
            </a:r>
            <a:r>
              <a:rPr lang="uk-UA" u="sng" dirty="0">
                <a:hlinkClick r:id="rId4"/>
              </a:rPr>
              <a:t> </a:t>
            </a:r>
            <a:r>
              <a:rPr lang="uk-UA" u="sng" dirty="0" err="1">
                <a:hlinkClick r:id="rId4"/>
              </a:rPr>
              <a:t>Go</a:t>
            </a:r>
            <a:r>
              <a:rPr lang="uk-UA" dirty="0">
                <a:hlinkClick r:id="rId4"/>
              </a:rPr>
              <a:t/>
            </a:r>
            <a:br>
              <a:rPr lang="uk-UA" dirty="0">
                <a:hlinkClick r:id="rId4"/>
              </a:rPr>
            </a:br>
            <a:r>
              <a:rPr lang="uk-UA" dirty="0"/>
              <a:t>Застосунок: </a:t>
            </a:r>
            <a:r>
              <a:rPr lang="uk-UA" u="sng" dirty="0" err="1">
                <a:hlinkClick r:id="rId5"/>
              </a:rPr>
              <a:t>Startpage</a:t>
            </a:r>
            <a:r>
              <a:rPr lang="uk-UA" dirty="0"/>
              <a:t> (</a:t>
            </a:r>
            <a:r>
              <a:rPr lang="uk-UA" dirty="0" err="1"/>
              <a:t>англ</a:t>
            </a:r>
            <a:r>
              <a:rPr lang="uk-UA" dirty="0"/>
              <a:t>.)</a:t>
            </a:r>
          </a:p>
        </p:txBody>
      </p:sp>
    </p:spTree>
    <p:extLst>
      <p:ext uri="{BB962C8B-B14F-4D97-AF65-F5344CB8AC3E}">
        <p14:creationId xmlns:p14="http://schemas.microsoft.com/office/powerpoint/2010/main" val="6662467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smtClean="0">
                <a:solidFill>
                  <a:srgbClr val="0070C0"/>
                </a:solidFill>
              </a:rPr>
              <a:t>Інструменти</a:t>
            </a:r>
            <a:endParaRPr lang="uk-UA" b="1" dirty="0">
              <a:solidFill>
                <a:srgbClr val="0070C0"/>
              </a:solidFill>
            </a:endParaRPr>
          </a:p>
        </p:txBody>
      </p:sp>
      <p:sp>
        <p:nvSpPr>
          <p:cNvPr id="3" name="Місце для вмісту 2"/>
          <p:cNvSpPr>
            <a:spLocks noGrp="1"/>
          </p:cNvSpPr>
          <p:nvPr>
            <p:ph idx="1"/>
          </p:nvPr>
        </p:nvSpPr>
        <p:spPr/>
        <p:txBody>
          <a:bodyPr/>
          <a:lstStyle/>
          <a:p>
            <a:r>
              <a:rPr lang="uk-UA" dirty="0"/>
              <a:t>Безпечний обмін файлами</a:t>
            </a:r>
            <a:br>
              <a:rPr lang="uk-UA" dirty="0"/>
            </a:br>
            <a:r>
              <a:rPr lang="uk-UA" dirty="0"/>
              <a:t/>
            </a:r>
            <a:br>
              <a:rPr lang="uk-UA" dirty="0"/>
            </a:br>
            <a:r>
              <a:rPr lang="uk-UA" dirty="0"/>
              <a:t>Застосунок: </a:t>
            </a:r>
            <a:r>
              <a:rPr lang="uk-UA" u="sng" dirty="0" err="1">
                <a:hlinkClick r:id="rId2"/>
              </a:rPr>
              <a:t>Onion</a:t>
            </a:r>
            <a:r>
              <a:rPr lang="uk-UA" u="sng" dirty="0">
                <a:hlinkClick r:id="rId2"/>
              </a:rPr>
              <a:t> </a:t>
            </a:r>
            <a:r>
              <a:rPr lang="uk-UA" u="sng" dirty="0" err="1">
                <a:hlinkClick r:id="rId2"/>
              </a:rPr>
              <a:t>Share</a:t>
            </a:r>
            <a:r>
              <a:rPr lang="uk-UA" dirty="0"/>
              <a:t> (</a:t>
            </a:r>
            <a:r>
              <a:rPr lang="uk-UA" dirty="0" err="1"/>
              <a:t>англ</a:t>
            </a:r>
            <a:r>
              <a:rPr lang="uk-UA" dirty="0"/>
              <a:t>.)</a:t>
            </a:r>
          </a:p>
          <a:p>
            <a:pPr marL="0" indent="0">
              <a:buNone/>
            </a:pPr>
            <a:endParaRPr lang="uk-UA" dirty="0"/>
          </a:p>
          <a:p>
            <a:r>
              <a:rPr lang="uk-UA" dirty="0"/>
              <a:t>Безпечна операційна система (ОС)</a:t>
            </a:r>
            <a:br>
              <a:rPr lang="uk-UA" dirty="0"/>
            </a:br>
            <a:r>
              <a:rPr lang="uk-UA" dirty="0"/>
              <a:t/>
            </a:r>
            <a:br>
              <a:rPr lang="uk-UA" dirty="0"/>
            </a:br>
            <a:r>
              <a:rPr lang="uk-UA" dirty="0"/>
              <a:t>Застосунок: </a:t>
            </a:r>
            <a:r>
              <a:rPr lang="uk-UA" u="sng" dirty="0" err="1"/>
              <a:t>Tails</a:t>
            </a:r>
            <a:r>
              <a:rPr lang="uk-UA" u="sng" dirty="0"/>
              <a:t/>
            </a:r>
            <a:br>
              <a:rPr lang="uk-UA" u="sng" dirty="0"/>
            </a:br>
            <a:r>
              <a:rPr lang="uk-UA" u="sng" dirty="0"/>
              <a:t/>
            </a:r>
            <a:br>
              <a:rPr lang="uk-UA" u="sng" dirty="0"/>
            </a:br>
            <a:endParaRPr lang="uk-UA" dirty="0"/>
          </a:p>
        </p:txBody>
      </p:sp>
    </p:spTree>
    <p:extLst>
      <p:ext uri="{BB962C8B-B14F-4D97-AF65-F5344CB8AC3E}">
        <p14:creationId xmlns:p14="http://schemas.microsoft.com/office/powerpoint/2010/main" val="7714426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smtClean="0">
                <a:solidFill>
                  <a:srgbClr val="0070C0"/>
                </a:solidFill>
              </a:rPr>
              <a:t>Інструменти</a:t>
            </a:r>
            <a:endParaRPr lang="uk-UA" b="1" dirty="0">
              <a:solidFill>
                <a:srgbClr val="0070C0"/>
              </a:solidFill>
            </a:endParaRPr>
          </a:p>
        </p:txBody>
      </p:sp>
      <p:sp>
        <p:nvSpPr>
          <p:cNvPr id="3" name="Місце для вмісту 2"/>
          <p:cNvSpPr>
            <a:spLocks noGrp="1"/>
          </p:cNvSpPr>
          <p:nvPr>
            <p:ph idx="1"/>
          </p:nvPr>
        </p:nvSpPr>
        <p:spPr/>
        <p:txBody>
          <a:bodyPr>
            <a:normAutofit fontScale="85000" lnSpcReduction="20000"/>
          </a:bodyPr>
          <a:lstStyle/>
          <a:p>
            <a:r>
              <a:rPr lang="uk-UA" dirty="0"/>
              <a:t>Безпечний обмін електронною поштою</a:t>
            </a:r>
            <a:br>
              <a:rPr lang="uk-UA" dirty="0"/>
            </a:br>
            <a:r>
              <a:rPr lang="uk-UA" dirty="0"/>
              <a:t/>
            </a:r>
            <a:br>
              <a:rPr lang="uk-UA" dirty="0"/>
            </a:br>
            <a:r>
              <a:rPr lang="uk-UA" dirty="0"/>
              <a:t>Застосунок: </a:t>
            </a:r>
            <a:r>
              <a:rPr lang="uk-UA" u="sng" dirty="0" err="1">
                <a:hlinkClick r:id="rId2"/>
              </a:rPr>
              <a:t>Protonmail</a:t>
            </a:r>
            <a:r>
              <a:rPr lang="uk-UA" dirty="0">
                <a:hlinkClick r:id="rId2"/>
              </a:rPr>
              <a:t/>
            </a:r>
            <a:br>
              <a:rPr lang="uk-UA" dirty="0">
                <a:hlinkClick r:id="rId2"/>
              </a:rPr>
            </a:br>
            <a:r>
              <a:rPr lang="uk-UA" dirty="0">
                <a:hlinkClick r:id="rId2"/>
              </a:rPr>
              <a:t/>
            </a:r>
            <a:br>
              <a:rPr lang="uk-UA" dirty="0">
                <a:hlinkClick r:id="rId2"/>
              </a:rPr>
            </a:br>
            <a:r>
              <a:rPr lang="uk-UA" dirty="0"/>
              <a:t>Відео: </a:t>
            </a:r>
            <a:r>
              <a:rPr lang="uk-UA" u="sng" dirty="0">
                <a:hlinkClick r:id="rId3"/>
              </a:rPr>
              <a:t>Огляд </a:t>
            </a:r>
            <a:r>
              <a:rPr lang="uk-UA" u="sng" dirty="0" err="1">
                <a:hlinkClick r:id="rId3"/>
              </a:rPr>
              <a:t>ProtonMail</a:t>
            </a:r>
            <a:r>
              <a:rPr lang="uk-UA" u="sng" dirty="0">
                <a:hlinkClick r:id="rId3"/>
              </a:rPr>
              <a:t>: чи це найбезпечніший провайдер електронної пошти?</a:t>
            </a:r>
            <a:r>
              <a:rPr lang="uk-UA" dirty="0"/>
              <a:t> від </a:t>
            </a:r>
            <a:r>
              <a:rPr lang="uk-UA" u="sng" dirty="0" err="1">
                <a:hlinkClick r:id="rId4"/>
              </a:rPr>
              <a:t>CyberNews</a:t>
            </a:r>
            <a:r>
              <a:rPr lang="uk-UA" dirty="0"/>
              <a:t> (коротке відео про </a:t>
            </a:r>
            <a:r>
              <a:rPr lang="uk-UA" dirty="0" err="1"/>
              <a:t>Protonmail</a:t>
            </a:r>
            <a:r>
              <a:rPr lang="uk-UA" dirty="0"/>
              <a:t>)</a:t>
            </a:r>
          </a:p>
          <a:p>
            <a:pPr marL="0" indent="0">
              <a:buNone/>
            </a:pPr>
            <a:r>
              <a:rPr lang="uk-UA" dirty="0"/>
              <a:t> </a:t>
            </a:r>
          </a:p>
          <a:p>
            <a:r>
              <a:rPr lang="uk-UA" dirty="0"/>
              <a:t>Зашифрований жорсткий диск</a:t>
            </a:r>
            <a:br>
              <a:rPr lang="uk-UA" dirty="0"/>
            </a:br>
            <a:r>
              <a:rPr lang="uk-UA" dirty="0"/>
              <a:t/>
            </a:r>
            <a:br>
              <a:rPr lang="uk-UA" dirty="0"/>
            </a:br>
            <a:r>
              <a:rPr lang="uk-UA" dirty="0"/>
              <a:t>Стаття: </a:t>
            </a:r>
            <a:r>
              <a:rPr lang="uk-UA" u="sng" dirty="0">
                <a:hlinkClick r:id="rId5"/>
              </a:rPr>
              <a:t>Огляд шифрування пристроїв </a:t>
            </a:r>
            <a:r>
              <a:rPr lang="uk-UA" u="sng" dirty="0" err="1">
                <a:hlinkClick r:id="rId5"/>
              </a:rPr>
              <a:t>BitLocker</a:t>
            </a:r>
            <a:r>
              <a:rPr lang="uk-UA" u="sng" dirty="0">
                <a:hlinkClick r:id="rId5"/>
              </a:rPr>
              <a:t> у Windows</a:t>
            </a:r>
            <a:r>
              <a:rPr lang="uk-UA" dirty="0"/>
              <a:t> на </a:t>
            </a:r>
            <a:r>
              <a:rPr lang="uk-UA" u="sng" dirty="0">
                <a:hlinkClick r:id="rId6"/>
              </a:rPr>
              <a:t>Microsoft.com</a:t>
            </a:r>
            <a:br>
              <a:rPr lang="uk-UA" u="sng" dirty="0">
                <a:hlinkClick r:id="rId6"/>
              </a:rPr>
            </a:br>
            <a:r>
              <a:rPr lang="uk-UA" dirty="0"/>
              <a:t>Відео: </a:t>
            </a:r>
            <a:r>
              <a:rPr lang="uk-UA" u="sng" dirty="0">
                <a:hlinkClick r:id="rId7"/>
              </a:rPr>
              <a:t>Як увімкнути </a:t>
            </a:r>
            <a:r>
              <a:rPr lang="uk-UA" u="sng" dirty="0" err="1">
                <a:hlinkClick r:id="rId7"/>
              </a:rPr>
              <a:t>BitLocker</a:t>
            </a:r>
            <a:r>
              <a:rPr lang="uk-UA" u="sng" dirty="0">
                <a:hlinkClick r:id="rId7"/>
              </a:rPr>
              <a:t> у Windows (офіційна підтримка </a:t>
            </a:r>
            <a:r>
              <a:rPr lang="uk-UA" u="sng" dirty="0" err="1">
                <a:hlinkClick r:id="rId7"/>
              </a:rPr>
              <a:t>Dell</a:t>
            </a:r>
            <a:r>
              <a:rPr lang="uk-UA" u="sng" dirty="0">
                <a:hlinkClick r:id="rId7"/>
              </a:rPr>
              <a:t>)</a:t>
            </a:r>
            <a:r>
              <a:rPr lang="uk-UA" dirty="0"/>
              <a:t> від </a:t>
            </a:r>
            <a:r>
              <a:rPr lang="uk-UA" u="sng" dirty="0">
                <a:hlinkClick r:id="rId8"/>
              </a:rPr>
              <a:t>служби підтримки </a:t>
            </a:r>
            <a:r>
              <a:rPr lang="uk-UA" u="sng" dirty="0" err="1">
                <a:hlinkClick r:id="rId8"/>
              </a:rPr>
              <a:t>Dell</a:t>
            </a:r>
            <a:r>
              <a:rPr lang="uk-UA" dirty="0">
                <a:hlinkClick r:id="rId8"/>
              </a:rPr>
              <a:t/>
            </a:r>
            <a:br>
              <a:rPr lang="uk-UA" dirty="0">
                <a:hlinkClick r:id="rId8"/>
              </a:rPr>
            </a:br>
            <a:r>
              <a:rPr lang="uk-UA" dirty="0">
                <a:hlinkClick r:id="rId8"/>
              </a:rPr>
              <a:t/>
            </a:r>
            <a:br>
              <a:rPr lang="uk-UA" dirty="0">
                <a:hlinkClick r:id="rId8"/>
              </a:rPr>
            </a:br>
            <a:r>
              <a:rPr lang="uk-UA" dirty="0"/>
              <a:t>Відео: </a:t>
            </a:r>
            <a:r>
              <a:rPr lang="uk-UA" u="sng" dirty="0">
                <a:hlinkClick r:id="rId9"/>
              </a:rPr>
              <a:t>Посібник з початку роботи з </a:t>
            </a:r>
            <a:r>
              <a:rPr lang="uk-UA" u="sng" dirty="0" err="1">
                <a:hlinkClick r:id="rId9"/>
              </a:rPr>
              <a:t>Veracrypt</a:t>
            </a:r>
            <a:r>
              <a:rPr lang="uk-UA" u="sng" dirty="0">
                <a:hlinkClick r:id="rId9"/>
              </a:rPr>
              <a:t>: Шифрування з легкістю</a:t>
            </a:r>
            <a:r>
              <a:rPr lang="uk-UA" dirty="0"/>
              <a:t> від </a:t>
            </a:r>
            <a:r>
              <a:rPr lang="uk-UA" u="sng" dirty="0" err="1">
                <a:hlinkClick r:id="rId10"/>
              </a:rPr>
              <a:t>Techlore</a:t>
            </a:r>
            <a:r>
              <a:rPr lang="uk-UA" dirty="0"/>
              <a:t> </a:t>
            </a:r>
          </a:p>
          <a:p>
            <a:pPr marL="0" indent="0">
              <a:buNone/>
            </a:pPr>
            <a:endParaRPr lang="uk-UA" dirty="0"/>
          </a:p>
        </p:txBody>
      </p:sp>
    </p:spTree>
    <p:extLst>
      <p:ext uri="{BB962C8B-B14F-4D97-AF65-F5344CB8AC3E}">
        <p14:creationId xmlns:p14="http://schemas.microsoft.com/office/powerpoint/2010/main" val="29960851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smtClean="0">
                <a:solidFill>
                  <a:srgbClr val="0070C0"/>
                </a:solidFill>
              </a:rPr>
              <a:t>Інструменти</a:t>
            </a:r>
            <a:endParaRPr lang="uk-UA" b="1" dirty="0">
              <a:solidFill>
                <a:srgbClr val="0070C0"/>
              </a:solidFill>
            </a:endParaRPr>
          </a:p>
        </p:txBody>
      </p:sp>
      <p:sp>
        <p:nvSpPr>
          <p:cNvPr id="3" name="Місце для вмісту 2"/>
          <p:cNvSpPr>
            <a:spLocks noGrp="1"/>
          </p:cNvSpPr>
          <p:nvPr>
            <p:ph idx="1"/>
          </p:nvPr>
        </p:nvSpPr>
        <p:spPr/>
        <p:txBody>
          <a:bodyPr>
            <a:normAutofit fontScale="92500" lnSpcReduction="10000"/>
          </a:bodyPr>
          <a:lstStyle/>
          <a:p>
            <a:r>
              <a:rPr lang="uk-UA" dirty="0"/>
              <a:t>Пароль / </a:t>
            </a:r>
            <a:r>
              <a:rPr lang="uk-UA" dirty="0" err="1"/>
              <a:t>пін</a:t>
            </a:r>
            <a:r>
              <a:rPr lang="uk-UA" dirty="0"/>
              <a:t>-код / парольна фраза</a:t>
            </a:r>
            <a:br>
              <a:rPr lang="uk-UA" dirty="0"/>
            </a:br>
            <a:r>
              <a:rPr lang="uk-UA" dirty="0"/>
              <a:t/>
            </a:r>
            <a:br>
              <a:rPr lang="uk-UA" dirty="0"/>
            </a:br>
            <a:r>
              <a:rPr lang="uk-UA" dirty="0"/>
              <a:t>Застосунок: </a:t>
            </a:r>
            <a:r>
              <a:rPr lang="uk-UA" u="sng" dirty="0" err="1">
                <a:hlinkClick r:id="rId2"/>
              </a:rPr>
              <a:t>KeePassXC</a:t>
            </a:r>
            <a:r>
              <a:rPr lang="uk-UA" dirty="0"/>
              <a:t> (</a:t>
            </a:r>
            <a:r>
              <a:rPr lang="uk-UA" dirty="0" err="1"/>
              <a:t>англ</a:t>
            </a:r>
            <a:r>
              <a:rPr lang="uk-UA" dirty="0"/>
              <a:t>.)</a:t>
            </a:r>
            <a:br>
              <a:rPr lang="uk-UA" dirty="0"/>
            </a:br>
            <a:r>
              <a:rPr lang="uk-UA" dirty="0"/>
              <a:t/>
            </a:r>
            <a:br>
              <a:rPr lang="uk-UA" dirty="0"/>
            </a:br>
            <a:r>
              <a:rPr lang="uk-UA" dirty="0"/>
              <a:t>Відео: </a:t>
            </a:r>
            <a:r>
              <a:rPr lang="uk-UA" u="sng" dirty="0">
                <a:hlinkClick r:id="rId3"/>
              </a:rPr>
              <a:t>Менеджер паролів, який використовують експерти</a:t>
            </a:r>
            <a:r>
              <a:rPr lang="uk-UA" dirty="0"/>
              <a:t> від </a:t>
            </a:r>
            <a:r>
              <a:rPr lang="uk-UA" u="sng" dirty="0" err="1">
                <a:hlinkClick r:id="rId4"/>
              </a:rPr>
              <a:t>Cyberspatial</a:t>
            </a:r>
            <a:r>
              <a:rPr lang="uk-UA" dirty="0"/>
              <a:t> (як його встановити)</a:t>
            </a:r>
            <a:br>
              <a:rPr lang="uk-UA" dirty="0"/>
            </a:br>
            <a:r>
              <a:rPr lang="uk-UA" dirty="0"/>
              <a:t/>
            </a:r>
            <a:br>
              <a:rPr lang="uk-UA" dirty="0"/>
            </a:br>
            <a:endParaRPr lang="uk-UA" dirty="0"/>
          </a:p>
          <a:p>
            <a:r>
              <a:rPr lang="uk-UA" dirty="0"/>
              <a:t/>
            </a:r>
            <a:br>
              <a:rPr lang="uk-UA" dirty="0"/>
            </a:br>
            <a:r>
              <a:rPr lang="uk-UA" dirty="0" err="1"/>
              <a:t>Двофакторна</a:t>
            </a:r>
            <a:r>
              <a:rPr lang="uk-UA" dirty="0"/>
              <a:t> автентифікація</a:t>
            </a:r>
            <a:br>
              <a:rPr lang="uk-UA" dirty="0"/>
            </a:br>
            <a:r>
              <a:rPr lang="uk-UA" dirty="0"/>
              <a:t/>
            </a:r>
            <a:br>
              <a:rPr lang="uk-UA" dirty="0"/>
            </a:br>
            <a:r>
              <a:rPr lang="uk-UA" dirty="0"/>
              <a:t>Застосунок: </a:t>
            </a:r>
            <a:r>
              <a:rPr lang="uk-UA" u="sng" dirty="0" err="1">
                <a:hlinkClick r:id="rId5"/>
              </a:rPr>
              <a:t>Yubikey</a:t>
            </a:r>
            <a:r>
              <a:rPr lang="uk-UA" dirty="0"/>
              <a:t> (</a:t>
            </a:r>
            <a:r>
              <a:rPr lang="uk-UA" dirty="0" err="1"/>
              <a:t>англ</a:t>
            </a:r>
            <a:r>
              <a:rPr lang="uk-UA" dirty="0" smtClean="0"/>
              <a:t>.)</a:t>
            </a:r>
            <a:endParaRPr lang="uk-UA" dirty="0"/>
          </a:p>
        </p:txBody>
      </p:sp>
    </p:spTree>
    <p:extLst>
      <p:ext uri="{BB962C8B-B14F-4D97-AF65-F5344CB8AC3E}">
        <p14:creationId xmlns:p14="http://schemas.microsoft.com/office/powerpoint/2010/main" val="35342162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smtClean="0">
                <a:solidFill>
                  <a:srgbClr val="0070C0"/>
                </a:solidFill>
              </a:rPr>
              <a:t>Інструменти</a:t>
            </a:r>
            <a:endParaRPr lang="uk-UA" b="1" dirty="0">
              <a:solidFill>
                <a:srgbClr val="0070C0"/>
              </a:solidFill>
            </a:endParaRPr>
          </a:p>
        </p:txBody>
      </p:sp>
      <p:sp>
        <p:nvSpPr>
          <p:cNvPr id="3" name="Місце для вмісту 2"/>
          <p:cNvSpPr>
            <a:spLocks noGrp="1"/>
          </p:cNvSpPr>
          <p:nvPr>
            <p:ph idx="1"/>
          </p:nvPr>
        </p:nvSpPr>
        <p:spPr/>
        <p:txBody>
          <a:bodyPr/>
          <a:lstStyle/>
          <a:p>
            <a:r>
              <a:rPr lang="uk-UA" dirty="0"/>
              <a:t>Фізична безпека (поляризовані екрани для ноутбуків, чому вони важливі і як вони допомагають)</a:t>
            </a:r>
          </a:p>
          <a:p>
            <a:r>
              <a:rPr lang="uk-UA" dirty="0"/>
              <a:t/>
            </a:r>
            <a:br>
              <a:rPr lang="uk-UA" dirty="0"/>
            </a:br>
            <a:r>
              <a:rPr lang="uk-UA" dirty="0"/>
              <a:t>Відео: </a:t>
            </a:r>
            <a:r>
              <a:rPr lang="uk-UA" u="sng" dirty="0">
                <a:hlinkClick r:id="rId2"/>
              </a:rPr>
              <a:t>Як працюють фільтри конфіденційності екрану?</a:t>
            </a:r>
            <a:r>
              <a:rPr lang="uk-UA" dirty="0"/>
              <a:t> від </a:t>
            </a:r>
            <a:r>
              <a:rPr lang="uk-UA" u="sng" dirty="0" err="1">
                <a:hlinkClick r:id="rId3"/>
              </a:rPr>
              <a:t>Techquickie</a:t>
            </a:r>
            <a:r>
              <a:rPr lang="uk-UA" dirty="0">
                <a:hlinkClick r:id="rId3"/>
              </a:rPr>
              <a:t/>
            </a:r>
            <a:br>
              <a:rPr lang="uk-UA" dirty="0">
                <a:hlinkClick r:id="rId3"/>
              </a:rPr>
            </a:br>
            <a:r>
              <a:rPr lang="uk-UA" dirty="0">
                <a:hlinkClick r:id="rId3"/>
              </a:rPr>
              <a:t/>
            </a:r>
            <a:br>
              <a:rPr lang="uk-UA" dirty="0">
                <a:hlinkClick r:id="rId3"/>
              </a:rPr>
            </a:br>
            <a:r>
              <a:rPr lang="uk-UA" dirty="0" err="1"/>
              <a:t>Блокувальники</a:t>
            </a:r>
            <a:r>
              <a:rPr lang="uk-UA" dirty="0"/>
              <a:t> сигналів</a:t>
            </a:r>
            <a:br>
              <a:rPr lang="uk-UA" dirty="0"/>
            </a:br>
            <a:r>
              <a:rPr lang="uk-UA" dirty="0"/>
              <a:t/>
            </a:r>
            <a:br>
              <a:rPr lang="uk-UA" dirty="0"/>
            </a:br>
            <a:r>
              <a:rPr lang="uk-UA" dirty="0"/>
              <a:t>Стаття: </a:t>
            </a:r>
            <a:r>
              <a:rPr lang="uk-UA" u="sng" dirty="0">
                <a:hlinkClick r:id="rId4"/>
              </a:rPr>
              <a:t>Як зникнути з радарів зловмисників швидко, просто та вчасно?</a:t>
            </a:r>
            <a:r>
              <a:rPr lang="uk-UA" dirty="0"/>
              <a:t> від </a:t>
            </a:r>
            <a:r>
              <a:rPr lang="uk-UA" u="sng" dirty="0" err="1">
                <a:hlinkClick r:id="rId5"/>
              </a:rPr>
              <a:t>LOCKER's</a:t>
            </a:r>
            <a:endParaRPr lang="uk-UA" dirty="0"/>
          </a:p>
          <a:p>
            <a:endParaRPr lang="uk-UA" dirty="0"/>
          </a:p>
        </p:txBody>
      </p:sp>
    </p:spTree>
    <p:extLst>
      <p:ext uri="{BB962C8B-B14F-4D97-AF65-F5344CB8AC3E}">
        <p14:creationId xmlns:p14="http://schemas.microsoft.com/office/powerpoint/2010/main" val="23392592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a:solidFill>
                  <a:srgbClr val="0070C0"/>
                </a:solidFill>
              </a:rPr>
              <a:t>Інструменти верифікації</a:t>
            </a:r>
          </a:p>
        </p:txBody>
      </p:sp>
      <p:sp>
        <p:nvSpPr>
          <p:cNvPr id="3" name="Місце для вмісту 2"/>
          <p:cNvSpPr>
            <a:spLocks noGrp="1"/>
          </p:cNvSpPr>
          <p:nvPr>
            <p:ph idx="1"/>
          </p:nvPr>
        </p:nvSpPr>
        <p:spPr/>
        <p:txBody>
          <a:bodyPr>
            <a:normAutofit fontScale="92500" lnSpcReduction="20000"/>
          </a:bodyPr>
          <a:lstStyle/>
          <a:p>
            <a:r>
              <a:rPr lang="uk-UA" dirty="0"/>
              <a:t>Пам’ятаймо, що невід’ємною частиною нашого життя все більше стає штучний інтелект. Нам усе важче буде з часом розрізнити, що створено </a:t>
            </a:r>
            <a:r>
              <a:rPr lang="uk-UA" dirty="0" err="1"/>
              <a:t>рукотворно</a:t>
            </a:r>
            <a:r>
              <a:rPr lang="uk-UA" dirty="0"/>
              <a:t>, а що ШІ. Ось вам декілька ресурсів, які допоможуть з верифікацією даних:</a:t>
            </a:r>
          </a:p>
          <a:p>
            <a:r>
              <a:rPr lang="uk-UA" dirty="0"/>
              <a:t>1. </a:t>
            </a:r>
            <a:r>
              <a:rPr lang="uk-UA" dirty="0" err="1"/>
              <a:t>Suncalc</a:t>
            </a:r>
            <a:r>
              <a:rPr lang="uk-UA" dirty="0"/>
              <a:t>  (</a:t>
            </a:r>
            <a:r>
              <a:rPr lang="uk-UA" u="sng" dirty="0">
                <a:hlinkClick r:id="rId2"/>
              </a:rPr>
              <a:t>https://suncalc.net/</a:t>
            </a:r>
            <a:r>
              <a:rPr lang="uk-UA" dirty="0"/>
              <a:t>) </a:t>
            </a:r>
            <a:r>
              <a:rPr lang="uk-UA" dirty="0" err="1"/>
              <a:t>верифікує</a:t>
            </a:r>
            <a:r>
              <a:rPr lang="uk-UA" dirty="0"/>
              <a:t> місце зйомки відео, на підставі чого ви зможете зробити висновок, </a:t>
            </a:r>
            <a:r>
              <a:rPr lang="uk-UA" dirty="0" err="1"/>
              <a:t>фейкове</a:t>
            </a:r>
            <a:r>
              <a:rPr lang="uk-UA" dirty="0"/>
              <a:t> відео або ні (можна відтворити фази руху сонячного світла в певній локації впродовж визначеного часу).</a:t>
            </a:r>
          </a:p>
          <a:p>
            <a:r>
              <a:rPr lang="uk-UA" dirty="0"/>
              <a:t>2. </a:t>
            </a:r>
            <a:r>
              <a:rPr lang="uk-UA" dirty="0" err="1"/>
              <a:t>GeoSpy</a:t>
            </a:r>
            <a:r>
              <a:rPr lang="uk-UA" dirty="0"/>
              <a:t> (</a:t>
            </a:r>
            <a:r>
              <a:rPr lang="uk-UA" u="sng" dirty="0">
                <a:hlinkClick r:id="rId3"/>
              </a:rPr>
              <a:t>https://geospy.ai/</a:t>
            </a:r>
            <a:r>
              <a:rPr lang="uk-UA" dirty="0"/>
              <a:t>) «визначає місцезнаходження на основі деталей, які не бачать люди», призначений для точної </a:t>
            </a:r>
            <a:r>
              <a:rPr lang="uk-UA" dirty="0" err="1"/>
              <a:t>геолокації</a:t>
            </a:r>
            <a:r>
              <a:rPr lang="uk-UA" dirty="0"/>
              <a:t> світлин, який бере унікальні характеристики знімків та порівнює їх за орієнтиром, рослинністю, інфраструктурою, небом й освітленням із тими, що є в базі.</a:t>
            </a:r>
          </a:p>
          <a:p>
            <a:pPr marL="0" indent="0">
              <a:buNone/>
            </a:pPr>
            <a:endParaRPr lang="uk-UA" dirty="0"/>
          </a:p>
        </p:txBody>
      </p:sp>
    </p:spTree>
    <p:extLst>
      <p:ext uri="{BB962C8B-B14F-4D97-AF65-F5344CB8AC3E}">
        <p14:creationId xmlns:p14="http://schemas.microsoft.com/office/powerpoint/2010/main" val="13995406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a:solidFill>
                  <a:srgbClr val="0070C0"/>
                </a:solidFill>
              </a:rPr>
              <a:t>Інструменти верифікації</a:t>
            </a:r>
          </a:p>
        </p:txBody>
      </p:sp>
      <p:sp>
        <p:nvSpPr>
          <p:cNvPr id="3" name="Місце для вмісту 2"/>
          <p:cNvSpPr>
            <a:spLocks noGrp="1"/>
          </p:cNvSpPr>
          <p:nvPr>
            <p:ph idx="1"/>
          </p:nvPr>
        </p:nvSpPr>
        <p:spPr/>
        <p:txBody>
          <a:bodyPr/>
          <a:lstStyle/>
          <a:p>
            <a:r>
              <a:rPr lang="uk-UA" dirty="0"/>
              <a:t>3. </a:t>
            </a:r>
            <a:r>
              <a:rPr lang="uk-UA" dirty="0" err="1"/>
              <a:t>TinEye</a:t>
            </a:r>
            <a:r>
              <a:rPr lang="uk-UA" dirty="0"/>
              <a:t> (</a:t>
            </a:r>
            <a:r>
              <a:rPr lang="uk-UA" u="sng" dirty="0">
                <a:hlinkClick r:id="rId2"/>
              </a:rPr>
              <a:t>https://tineye.com/</a:t>
            </a:r>
            <a:r>
              <a:rPr lang="uk-UA" dirty="0"/>
              <a:t>) здійснює пошук зображень, при чому знаходить його першоджерело та сповіщає, чи було застосовано до вашого примірника картинки якихось маніпуляцій.</a:t>
            </a:r>
          </a:p>
          <a:p>
            <a:r>
              <a:rPr lang="uk-UA" dirty="0"/>
              <a:t>4. AI </a:t>
            </a:r>
            <a:r>
              <a:rPr lang="uk-UA" dirty="0" err="1"/>
              <a:t>or</a:t>
            </a:r>
            <a:r>
              <a:rPr lang="uk-UA" dirty="0"/>
              <a:t> </a:t>
            </a:r>
            <a:r>
              <a:rPr lang="uk-UA" dirty="0" err="1"/>
              <a:t>Not</a:t>
            </a:r>
            <a:r>
              <a:rPr lang="uk-UA" dirty="0"/>
              <a:t> (</a:t>
            </a:r>
            <a:r>
              <a:rPr lang="uk-UA" u="sng" dirty="0">
                <a:hlinkClick r:id="rId3"/>
              </a:rPr>
              <a:t>https://www.aiornot.com/</a:t>
            </a:r>
            <a:r>
              <a:rPr lang="uk-UA" dirty="0"/>
              <a:t>) швидко й точно визначає за завантаженою картинкою або введеною URL-</a:t>
            </a:r>
            <a:r>
              <a:rPr lang="uk-UA" dirty="0" err="1"/>
              <a:t>адресою</a:t>
            </a:r>
            <a:r>
              <a:rPr lang="uk-UA" dirty="0"/>
              <a:t>, зображення створено людиною або ШІ (</a:t>
            </a:r>
            <a:r>
              <a:rPr lang="uk-UA" dirty="0" err="1"/>
              <a:t>Mid-Journey</a:t>
            </a:r>
            <a:r>
              <a:rPr lang="uk-UA" dirty="0"/>
              <a:t>, </a:t>
            </a:r>
            <a:r>
              <a:rPr lang="uk-UA" dirty="0" err="1"/>
              <a:t>Stable</a:t>
            </a:r>
            <a:r>
              <a:rPr lang="uk-UA" dirty="0"/>
              <a:t> </a:t>
            </a:r>
            <a:r>
              <a:rPr lang="uk-UA" dirty="0" err="1"/>
              <a:t>Diffusion</a:t>
            </a:r>
            <a:r>
              <a:rPr lang="uk-UA" dirty="0"/>
              <a:t> чи DALL-E).</a:t>
            </a:r>
          </a:p>
          <a:p>
            <a:r>
              <a:rPr lang="uk-UA" dirty="0"/>
              <a:t>5. </a:t>
            </a:r>
            <a:r>
              <a:rPr lang="uk-UA" dirty="0" err="1"/>
              <a:t>Language</a:t>
            </a:r>
            <a:r>
              <a:rPr lang="uk-UA" dirty="0"/>
              <a:t> </a:t>
            </a:r>
            <a:r>
              <a:rPr lang="uk-UA" dirty="0" err="1"/>
              <a:t>Checker</a:t>
            </a:r>
            <a:r>
              <a:rPr lang="uk-UA" dirty="0"/>
              <a:t> (</a:t>
            </a:r>
            <a:r>
              <a:rPr lang="uk-UA" u="sng" dirty="0">
                <a:hlinkClick r:id="rId4"/>
              </a:rPr>
              <a:t>https://faktisk.demo.mediafutures.no/lang/</a:t>
            </a:r>
            <a:r>
              <a:rPr lang="uk-UA" dirty="0"/>
              <a:t>) використовує глибоке навчання задля перевірки, якою мовою розмовляють у певному відео/</a:t>
            </a:r>
            <a:r>
              <a:rPr lang="uk-UA" dirty="0" err="1"/>
              <a:t>аудіофайлі</a:t>
            </a:r>
            <a:r>
              <a:rPr lang="uk-UA" dirty="0"/>
              <a:t>.</a:t>
            </a:r>
          </a:p>
          <a:p>
            <a:pPr marL="0" indent="0">
              <a:buNone/>
            </a:pPr>
            <a:endParaRPr lang="uk-UA" dirty="0"/>
          </a:p>
        </p:txBody>
      </p:sp>
    </p:spTree>
    <p:extLst>
      <p:ext uri="{BB962C8B-B14F-4D97-AF65-F5344CB8AC3E}">
        <p14:creationId xmlns:p14="http://schemas.microsoft.com/office/powerpoint/2010/main" val="6590729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1066" y="2919789"/>
            <a:ext cx="10515600" cy="1325563"/>
          </a:xfrm>
        </p:spPr>
        <p:txBody>
          <a:bodyPr/>
          <a:lstStyle/>
          <a:p>
            <a:pPr algn="ctr"/>
            <a:r>
              <a:rPr lang="uk-UA" b="1" dirty="0" smtClean="0">
                <a:solidFill>
                  <a:srgbClr val="0070C0"/>
                </a:solidFill>
              </a:rPr>
              <a:t>Кінець </a:t>
            </a:r>
            <a:r>
              <a:rPr lang="uk-UA" b="1" dirty="0" smtClean="0">
                <a:solidFill>
                  <a:srgbClr val="0070C0"/>
                </a:solidFill>
                <a:sym typeface="Wingdings" panose="05000000000000000000" pitchFamily="2" charset="2"/>
              </a:rPr>
              <a:t></a:t>
            </a:r>
            <a:endParaRPr lang="uk-UA" b="1" dirty="0">
              <a:solidFill>
                <a:srgbClr val="0070C0"/>
              </a:solidFill>
            </a:endParaRPr>
          </a:p>
        </p:txBody>
      </p:sp>
    </p:spTree>
    <p:extLst>
      <p:ext uri="{BB962C8B-B14F-4D97-AF65-F5344CB8AC3E}">
        <p14:creationId xmlns:p14="http://schemas.microsoft.com/office/powerpoint/2010/main" val="373292932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545</TotalTime>
  <Words>2639</Words>
  <Application>Microsoft Office PowerPoint</Application>
  <PresentationFormat>Широкий екран</PresentationFormat>
  <Paragraphs>204</Paragraphs>
  <Slides>40</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40</vt:i4>
      </vt:variant>
    </vt:vector>
  </HeadingPairs>
  <TitlesOfParts>
    <vt:vector size="46" baseType="lpstr">
      <vt:lpstr>Arial</vt:lpstr>
      <vt:lpstr>Calibri</vt:lpstr>
      <vt:lpstr>Calibri Light</vt:lpstr>
      <vt:lpstr>Segoe UI Black</vt:lpstr>
      <vt:lpstr>Wingdings</vt:lpstr>
      <vt:lpstr>Тема Office</vt:lpstr>
      <vt:lpstr>Кібербезпека журналіста</vt:lpstr>
      <vt:lpstr>Презентація PowerPoint</vt:lpstr>
      <vt:lpstr>Презентація PowerPoint</vt:lpstr>
      <vt:lpstr>Презентація PowerPoint</vt:lpstr>
      <vt:lpstr>Де найбільша загроза? </vt:lpstr>
      <vt:lpstr>Де найбільша загроза? </vt:lpstr>
      <vt:lpstr>Презентація PowerPoint</vt:lpstr>
      <vt:lpstr> Поради Комітету захисту журналістів про те, як захистити свої пристрої:</vt:lpstr>
      <vt:lpstr>Захист облікових записів</vt:lpstr>
      <vt:lpstr>Щоб захистити свої облікові записи:</vt:lpstr>
      <vt:lpstr>Презентація PowerPoint</vt:lpstr>
      <vt:lpstr>Навіщо нам захищати свої цифрові пристрої від проникнення?</vt:lpstr>
      <vt:lpstr>Презентація PowerPoint</vt:lpstr>
      <vt:lpstr>Презентація PowerPoint</vt:lpstr>
      <vt:lpstr>Презентація PowerPoint</vt:lpstr>
      <vt:lpstr>Практичні інструменти</vt:lpstr>
      <vt:lpstr>Ще раз: які існують загрози для журналіста? </vt:lpstr>
      <vt:lpstr>Ще раз про поради, які допоможуть захистити ваші пристрої:</vt:lpstr>
      <vt:lpstr>Презентація PowerPoint</vt:lpstr>
      <vt:lpstr>Як зашифрувати жорсткий диск?</vt:lpstr>
      <vt:lpstr>Презентація PowerPoint</vt:lpstr>
      <vt:lpstr>Де шукати вашу цифрову присутність?</vt:lpstr>
      <vt:lpstr>Яку інформацію про вас можна зібрати з Інтернету:</vt:lpstr>
      <vt:lpstr>Яку інформацію про вас можна зібрати з Інтернету:</vt:lpstr>
      <vt:lpstr>Метадані: що це таке й чому вас це має хвилювати</vt:lpstr>
      <vt:lpstr>EXIF-дані можуть включати таке (але не обмежуватися цим):</vt:lpstr>
      <vt:lpstr>П'ять речей, які потрібно зробити, перш ніж залучати потенційне джерело, так звані «золоті правила безпечної взаємодії»</vt:lpstr>
      <vt:lpstr>П'ять речей, які потрібно зробити, перш ніж залучати потенційне джерело, так звані «золоті правила безпечної взаємодії»</vt:lpstr>
      <vt:lpstr>П'ять речей, які потрібно зробити, перш ніж залучати потенційне джерело, так звані «золоті правила безпечної взаємодії»</vt:lpstr>
      <vt:lpstr>П'ять речей, які потрібно зробити, перш ніж залучати потенційне джерело, так звані «золоті правила безпечної взаємодії»</vt:lpstr>
      <vt:lpstr>П'ять речей, які потрібно зробити, перш ніж залучати потенційне джерело, так звані «золоті правила безпечної взаємодії»</vt:lpstr>
      <vt:lpstr>Безпечний обмін повідомленнями</vt:lpstr>
      <vt:lpstr>Інструменти</vt:lpstr>
      <vt:lpstr>Інструменти</vt:lpstr>
      <vt:lpstr>Інструменти</vt:lpstr>
      <vt:lpstr>Інструменти</vt:lpstr>
      <vt:lpstr>Інструменти</vt:lpstr>
      <vt:lpstr>Інструменти верифікації</vt:lpstr>
      <vt:lpstr>Інструменти верифікації</vt:lpstr>
      <vt:lpstr>Кінець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Кібербезпека журналіста</dc:title>
  <dc:creator>User</dc:creator>
  <cp:lastModifiedBy>User</cp:lastModifiedBy>
  <cp:revision>20</cp:revision>
  <dcterms:created xsi:type="dcterms:W3CDTF">2024-11-27T10:48:13Z</dcterms:created>
  <dcterms:modified xsi:type="dcterms:W3CDTF">2024-11-28T14:03:44Z</dcterms:modified>
</cp:coreProperties>
</file>