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1" r:id="rId3"/>
    <p:sldId id="323" r:id="rId4"/>
    <p:sldId id="322" r:id="rId5"/>
    <p:sldId id="324" r:id="rId6"/>
    <p:sldId id="325" r:id="rId7"/>
    <p:sldId id="326" r:id="rId8"/>
    <p:sldId id="273" r:id="rId9"/>
    <p:sldId id="327" r:id="rId10"/>
    <p:sldId id="328" r:id="rId11"/>
    <p:sldId id="274" r:id="rId12"/>
    <p:sldId id="331" r:id="rId13"/>
    <p:sldId id="332" r:id="rId14"/>
    <p:sldId id="350" r:id="rId15"/>
    <p:sldId id="333" r:id="rId16"/>
    <p:sldId id="329" r:id="rId17"/>
    <p:sldId id="275" r:id="rId18"/>
    <p:sldId id="359" r:id="rId19"/>
    <p:sldId id="357" r:id="rId20"/>
    <p:sldId id="347" r:id="rId21"/>
    <p:sldId id="346" r:id="rId22"/>
    <p:sldId id="317" r:id="rId23"/>
    <p:sldId id="334" r:id="rId24"/>
    <p:sldId id="336" r:id="rId25"/>
    <p:sldId id="337" r:id="rId26"/>
    <p:sldId id="339" r:id="rId27"/>
    <p:sldId id="338" r:id="rId28"/>
    <p:sldId id="321" r:id="rId29"/>
    <p:sldId id="296" r:id="rId30"/>
    <p:sldId id="276" r:id="rId31"/>
    <p:sldId id="318" r:id="rId32"/>
    <p:sldId id="319" r:id="rId33"/>
    <p:sldId id="277" r:id="rId34"/>
    <p:sldId id="320" r:id="rId35"/>
    <p:sldId id="306" r:id="rId36"/>
    <p:sldId id="307" r:id="rId37"/>
    <p:sldId id="330" r:id="rId38"/>
    <p:sldId id="348" r:id="rId39"/>
    <p:sldId id="279" r:id="rId40"/>
    <p:sldId id="293" r:id="rId41"/>
    <p:sldId id="360" r:id="rId42"/>
    <p:sldId id="280" r:id="rId43"/>
    <p:sldId id="289" r:id="rId44"/>
    <p:sldId id="288" r:id="rId45"/>
    <p:sldId id="349" r:id="rId46"/>
    <p:sldId id="287" r:id="rId47"/>
    <p:sldId id="282" r:id="rId48"/>
    <p:sldId id="297" r:id="rId49"/>
    <p:sldId id="315" r:id="rId50"/>
    <p:sldId id="299" r:id="rId51"/>
    <p:sldId id="351" r:id="rId52"/>
    <p:sldId id="300" r:id="rId53"/>
    <p:sldId id="298" r:id="rId54"/>
    <p:sldId id="356" r:id="rId55"/>
    <p:sldId id="344" r:id="rId56"/>
    <p:sldId id="345" r:id="rId57"/>
    <p:sldId id="316" r:id="rId58"/>
    <p:sldId id="294" r:id="rId59"/>
    <p:sldId id="291" r:id="rId60"/>
    <p:sldId id="353" r:id="rId61"/>
    <p:sldId id="302" r:id="rId62"/>
    <p:sldId id="292" r:id="rId63"/>
    <p:sldId id="295" r:id="rId64"/>
    <p:sldId id="301" r:id="rId65"/>
    <p:sldId id="340" r:id="rId66"/>
    <p:sldId id="343" r:id="rId67"/>
    <p:sldId id="341" r:id="rId68"/>
    <p:sldId id="342" r:id="rId69"/>
    <p:sldId id="354" r:id="rId70"/>
    <p:sldId id="303" r:id="rId71"/>
    <p:sldId id="304" r:id="rId72"/>
    <p:sldId id="352" r:id="rId73"/>
    <p:sldId id="305" r:id="rId74"/>
    <p:sldId id="355" r:id="rId75"/>
    <p:sldId id="308" r:id="rId76"/>
    <p:sldId id="309" r:id="rId77"/>
    <p:sldId id="310" r:id="rId78"/>
    <p:sldId id="311" r:id="rId79"/>
    <p:sldId id="312" r:id="rId80"/>
    <p:sldId id="313" r:id="rId81"/>
    <p:sldId id="314" r:id="rId82"/>
    <p:sldId id="268" r:id="rId83"/>
    <p:sldId id="358" r:id="rId84"/>
    <p:sldId id="270" r:id="rId8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91CA"/>
    <a:srgbClr val="F2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5907" autoAdjust="0"/>
  </p:normalViewPr>
  <p:slideViewPr>
    <p:cSldViewPr snapToGrid="0">
      <p:cViewPr varScale="1">
        <p:scale>
          <a:sx n="70" d="100"/>
          <a:sy n="70" d="100"/>
        </p:scale>
        <p:origin x="-74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26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B8AFAB6-105E-4179-8489-31B5F8528A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xmlns="" id="{F326D693-BC73-4372-AF51-AE4B0DE293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23ECECBD-73CA-464F-8FEB-3AB7B564F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80BEF-A26E-4948-B9D9-747694A5BA54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3C6D8C21-A6EB-403B-990B-D27D288CA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B0A7BB64-8DD8-42EE-9BF8-7D15A770B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1EB63-A7E1-4DF5-9727-BACC23847E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114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90414D2-FC66-4DAB-AEA3-2EC3BAAD0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13D2FE12-7882-4D3A-9882-C20C35EC2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3380BF5F-DBD9-4CEB-9392-BEF5DC31C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80BEF-A26E-4948-B9D9-747694A5BA54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3E2AFC3F-E858-495B-98D7-90CED5C63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FB5C8E2D-84FE-4B2B-AD06-8FAC22DAB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1EB63-A7E1-4DF5-9727-BACC23847E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9933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DB0E03E-8C29-48F7-88F4-E11D1F351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2DC6D803-01B0-4383-9281-AFBD6A3A99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37D6F3D8-FB86-4FB0-BCFE-00ECAD13A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80BEF-A26E-4948-B9D9-747694A5BA54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B7803515-ED0C-4F63-9F62-0756BCBA0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871E15DE-97B9-4244-811B-95E530DEF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1EB63-A7E1-4DF5-9727-BACC23847E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3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BA4F27-1B1D-4957-A779-4FC8E5260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F2316B3B-64A7-46E8-8719-BAB24910E0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4EF8AECD-7262-41DA-A817-6D1E42984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F8669036-9C2D-4EF9-9D12-93CC2F793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80BEF-A26E-4948-B9D9-747694A5BA54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564F3B4A-1638-4552-9760-3203C42F7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4A20642D-053D-4F8D-9BF6-5E74CBFF9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1EB63-A7E1-4DF5-9727-BACC23847E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568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16FBAD-CCC3-4A7A-9B00-E8EC00BE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F40CC38F-4BCE-4D92-9276-EDFB73273C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xmlns="" id="{F5FE635B-B71D-4571-8FC3-E225F41370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xmlns="" id="{67E5ABEF-AA00-4D6E-B578-1C02B7CF98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xmlns="" id="{D1F86649-23CC-4C6A-8CDB-5155422040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xmlns="" id="{EDB3896F-474A-4962-BC82-B0E57EEF8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80BEF-A26E-4948-B9D9-747694A5BA54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xmlns="" id="{1B8F0F50-5236-4CF6-8FE2-5F0CDCAB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xmlns="" id="{474E8FC4-B145-44F0-BFBB-432960AD4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1EB63-A7E1-4DF5-9727-BACC23847E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246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A659521-FAC8-4D3A-BE49-8F6283347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xmlns="" id="{2DB6CA15-6EEF-48BB-8B8D-17A6EA86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80BEF-A26E-4948-B9D9-747694A5BA54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xmlns="" id="{CABB23EC-AC2A-4B10-8769-2FDC3DEEA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xmlns="" id="{53C99E9D-C165-4D43-8F6E-2F40FB331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1EB63-A7E1-4DF5-9727-BACC23847E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497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xmlns="" id="{8701FD6E-73DD-44A1-A566-309CC2C5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80BEF-A26E-4948-B9D9-747694A5BA54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xmlns="" id="{1A5B10B1-1445-4123-ABDC-8BBA34432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xmlns="" id="{AEE230AC-B375-4D45-B3F3-1224B9733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1EB63-A7E1-4DF5-9727-BACC23847E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1233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D0199AE-2301-440E-82B4-0E5E278B5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xmlns="" id="{ED84FB59-441F-443B-9373-0BEFEC19B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926B600F-DB5B-41A2-86D9-1CA9BDBBD4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70514563-1982-494F-B1D7-462774DD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80BEF-A26E-4948-B9D9-747694A5BA54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3CEB1BAD-AA89-46D6-AE23-1AF45B95C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C509BA99-3DF7-430B-B0DF-95A75F026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1EB63-A7E1-4DF5-9727-BACC23847E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498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DB7C80-684B-4F21-9113-2DF6B2288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xmlns="" id="{EEFE2E9D-76E8-4C34-BF11-F09277CC13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xmlns="" id="{E08BF632-87B2-41D2-AE8B-0E97B1E6D3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xmlns="" id="{6DEA305A-3335-44A0-8C9B-1F588BD40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80BEF-A26E-4948-B9D9-747694A5BA54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xmlns="" id="{9E002BBC-4858-4FC8-A8A1-7CC903901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xmlns="" id="{E97D9354-2089-4734-8EFE-F1DC23253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1EB63-A7E1-4DF5-9727-BACC23847E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36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E19F2C-CEE4-4D3E-9549-5BCA49E80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88018619-4210-4FCD-AEEB-0F778D1443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CAA8627D-5612-49F1-A1C4-DC740DA81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80BEF-A26E-4948-B9D9-747694A5BA54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CE0B2172-A95C-428A-A83A-BE94D1EB4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0CEB4284-BCBA-4A94-BEE2-66B1619A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1EB63-A7E1-4DF5-9727-BACC23847E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792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xmlns="" id="{C75A87E0-7C35-49A5-AB50-11FA35694D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xmlns="" id="{D534A0C0-F16E-4D50-8CF4-EDA220679C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8733C549-4C7B-4A78-88A2-23286503A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680BEF-A26E-4948-B9D9-747694A5BA54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2A78147E-16FD-4B5C-83F6-2C57000C7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5386EC4D-44AD-466E-B606-325E38ED9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C1EB63-A7E1-4DF5-9727-BACC23847E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518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xmlns="" id="{8EE697E3-15F9-425B-B4EE-5A448EB1E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xmlns="" id="{70F60B9C-5F67-4458-8F49-441ADE327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xmlns="" id="{AADA65C0-2AC2-4047-86F4-1888AC099D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680BEF-A26E-4948-B9D9-747694A5BA54}" type="datetimeFigureOut">
              <a:rPr lang="ru-RU" smtClean="0"/>
              <a:pPr/>
              <a:t>26.11.2024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xmlns="" id="{8C446D94-71E4-488D-A42D-40F9382BF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xmlns="" id="{AACD8ED7-2415-4925-AA68-BE988E40F0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C1EB63-A7E1-4DF5-9727-BACC23847E1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265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bit.ly/416muWi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C0FEBEEE-93AA-44E3-A1DE-6AA13415F29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978400"/>
            <a:ext cx="9144000" cy="2387600"/>
          </a:xfrm>
        </p:spPr>
        <p:txBody>
          <a:bodyPr anchor="t">
            <a:noAutofit/>
          </a:bodyPr>
          <a:lstStyle/>
          <a:p>
            <a:pPr algn="r"/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Локальне медіа</a:t>
            </a:r>
            <a:b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</a:t>
            </a:r>
            <a:r>
              <a:rPr lang="uk-UA" sz="88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соцмережах</a:t>
            </a: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40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Віталій ГОЛУБЄВ,</a:t>
            </a:r>
            <a:br>
              <a:rPr lang="uk-UA" sz="40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40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засновник Школи універсального журналіста</a:t>
            </a:r>
            <a:endParaRPr lang="ru-RU" sz="8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61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347730"/>
            <a:ext cx="9144000" cy="75985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 що спиратимусь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154547" y="1210615"/>
            <a:ext cx="11900078" cy="54606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Звіт </a:t>
            </a:r>
            <a:r>
              <a:rPr lang="ru-RU" sz="3600" i="1" dirty="0" err="1"/>
              <a:t>Digital</a:t>
            </a:r>
            <a:r>
              <a:rPr lang="ru-RU" sz="3600" i="1" dirty="0"/>
              <a:t> 2024 </a:t>
            </a:r>
            <a:r>
              <a:rPr lang="ru-RU" sz="3600" i="1" dirty="0" err="1"/>
              <a:t>Global</a:t>
            </a:r>
            <a:r>
              <a:rPr lang="ru-RU" sz="3600" i="1" dirty="0"/>
              <a:t> </a:t>
            </a:r>
            <a:r>
              <a:rPr lang="ru-RU" sz="3600" i="1" dirty="0" err="1"/>
              <a:t>Overview</a:t>
            </a:r>
            <a:r>
              <a:rPr lang="ru-RU" sz="3600" i="1" dirty="0"/>
              <a:t> </a:t>
            </a:r>
            <a:r>
              <a:rPr lang="ru-RU" sz="3600" i="1" dirty="0" err="1" smtClean="0"/>
              <a:t>Report</a:t>
            </a:r>
            <a:endParaRPr lang="ru-RU" sz="3600" i="1" dirty="0" smtClean="0"/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Дослідження </a:t>
            </a:r>
            <a:r>
              <a:rPr lang="en-US" sz="3600" i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Internews</a:t>
            </a:r>
            <a:r>
              <a:rPr lang="en-US" sz="3600" i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Ukraine</a:t>
            </a:r>
            <a:r>
              <a:rPr lang="uk-UA" sz="3600" i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та </a:t>
            </a:r>
            <a:r>
              <a:rPr lang="uk-UA" sz="3600" i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ГМ «ОПОРА»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«</a:t>
            </a:r>
            <a:r>
              <a:rPr lang="uk-UA" sz="3600" i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Інформаційні потреби мешканців </a:t>
            </a:r>
            <a:r>
              <a:rPr lang="uk-UA" sz="3600" i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деокупованих</a:t>
            </a:r>
            <a:r>
              <a:rPr lang="uk-UA" sz="3600" i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та прифронтових територій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»: звіт НСЖУ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Дослідження «Оперативної соціології» в межах 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проєкту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фонду </a:t>
            </a:r>
            <a:r>
              <a:rPr lang="en-US" sz="3600" i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Hirondell</a:t>
            </a:r>
            <a:r>
              <a:rPr lang="en-US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e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та </a:t>
            </a:r>
            <a:r>
              <a:rPr lang="en-US" sz="3600" i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IRMI-Ukraine</a:t>
            </a:r>
            <a:endParaRPr lang="ru-RU" sz="3600" i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9093" y="365125"/>
            <a:ext cx="11706896" cy="1325563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Кількість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інтернет-користувачів</a:t>
            </a: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світі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Admin\Desktop\!!! Дослідження і посібники 2024\зростання інтернет-користувачів у світі 202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465" y="1825624"/>
            <a:ext cx="9169758" cy="4935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24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!!! Дослідження і посібники 2024\2024 найпопулярніші соцмережі в світі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45" y="656823"/>
            <a:ext cx="10856890" cy="5756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37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518" y="365125"/>
            <a:ext cx="10877282" cy="1450796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Навіщо люди використовують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інтернет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C:\Users\Admin\Desktop\!!! Дослідження і посібники 2024\2024 навіщо люди використовують інтернет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710" y="1880314"/>
            <a:ext cx="8113690" cy="481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05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518" y="257578"/>
            <a:ext cx="10877282" cy="1030310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Які типи сайтів відвідують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C:\Users\Admin\Desktop\!!! Дослідження і посібники 2024\2024 який тип сайтів люди відвідують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558" y="1584101"/>
            <a:ext cx="8229600" cy="4790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2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518" y="257578"/>
            <a:ext cx="10877282" cy="1030310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Час, проведений в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інтернеті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8194" name="Picture 2" descr="C:\Users\Admin\Desktop\!!! Дослідження і посібники 2024\час проведений в інтернеті 202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60" y="1425385"/>
            <a:ext cx="10340788" cy="5311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22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33675B1B-67A9-48FB-ACBC-58F36E9CDD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978400"/>
            <a:ext cx="9144000" cy="4965200"/>
          </a:xfrm>
        </p:spPr>
        <p:txBody>
          <a:bodyPr anchor="ctr">
            <a:noAutofit/>
          </a:bodyPr>
          <a:lstStyle/>
          <a:p>
            <a:pPr algn="l"/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Потрапити </a:t>
            </a:r>
            <a:b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 читача </a:t>
            </a:r>
            <a:b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 стрічку</a:t>
            </a:r>
            <a:endParaRPr lang="ru-RU" sz="8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32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518" y="257578"/>
            <a:ext cx="10877282" cy="1030310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Користувачі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соцмереж</a:t>
            </a: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світі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C:\Users\Admin\Desktop\!!! Дослідження і посібники 2024\2024 соцмережі зростання користувачів у світі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10" y="1300766"/>
            <a:ext cx="10006884" cy="539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49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6518" y="257578"/>
            <a:ext cx="10877282" cy="875763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Навіщо йдуть у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соцмережі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 descr="C:\Users\Admin\Desktop\!!! Дослідження і посібники 2024\2024 навіщо йдуть у соцмережі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07" y="1468192"/>
            <a:ext cx="10406128" cy="498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051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A56D6A92-41B3-4966-9194-41A5C4E9F9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9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3344" y="978400"/>
            <a:ext cx="8385313" cy="4965200"/>
          </a:xfrm>
        </p:spPr>
        <p:txBody>
          <a:bodyPr anchor="ctr">
            <a:noAutofit/>
          </a:bodyPr>
          <a:lstStyle/>
          <a:p>
            <a:r>
              <a:rPr lang="uk-UA" sz="80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Інтернет – інформація, </a:t>
            </a:r>
            <a:r>
              <a:rPr lang="uk-UA" sz="80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соцмережі</a:t>
            </a:r>
            <a:r>
              <a:rPr lang="uk-UA" sz="80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uk-UA" sz="80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– спілкування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91F276CB-BABF-40CD-8A60-E568B812155A}"/>
              </a:ext>
            </a:extLst>
          </p:cNvPr>
          <p:cNvSpPr txBox="1">
            <a:spLocks/>
          </p:cNvSpPr>
          <p:nvPr/>
        </p:nvSpPr>
        <p:spPr>
          <a:xfrm>
            <a:off x="10171043" y="6290549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F04D0EA-9F7F-4577-901C-F63371102958}"/>
              </a:ext>
            </a:extLst>
          </p:cNvPr>
          <p:cNvSpPr txBox="1">
            <a:spLocks/>
          </p:cNvSpPr>
          <p:nvPr/>
        </p:nvSpPr>
        <p:spPr>
          <a:xfrm>
            <a:off x="0" y="350637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9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що говорять українці?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C:\Users\Admin\Desktop\ТРК Надія\Чому довіряють соцмережам прифронтові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06" y="1825625"/>
            <a:ext cx="1016998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52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12914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 у різних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соцмережах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 descr="C:\Users\Admin\Desktop\!!! Дослідження і посібники 2024\2024 час у конкретних соцмережах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344" y="1596980"/>
            <a:ext cx="9092484" cy="4997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37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Знайомо?</a:t>
            </a:r>
            <a:endParaRPr lang="uk-UA" sz="5400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8230" y="1989398"/>
            <a:ext cx="4515539" cy="435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789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0303"/>
            <a:ext cx="10515600" cy="1455313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 найбільше «сидять» </a:t>
            </a:r>
            <a:b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соцмережах</a:t>
            </a: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 descr="C:\Users\Admin\Desktop\!!! Дослідження і посібники 2024\2024 час у соцмережах світ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08" y="1764407"/>
            <a:ext cx="10921284" cy="4881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067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A56D6A92-41B3-4966-9194-41A5C4E9F9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9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3344" y="978400"/>
            <a:ext cx="8385313" cy="4965200"/>
          </a:xfrm>
        </p:spPr>
        <p:txBody>
          <a:bodyPr anchor="ctr">
            <a:noAutofit/>
          </a:bodyPr>
          <a:lstStyle/>
          <a:p>
            <a:r>
              <a:rPr lang="uk-UA" sz="80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Ми наново вчимося говорити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91F276CB-BABF-40CD-8A60-E568B812155A}"/>
              </a:ext>
            </a:extLst>
          </p:cNvPr>
          <p:cNvSpPr txBox="1">
            <a:spLocks/>
          </p:cNvSpPr>
          <p:nvPr/>
        </p:nvSpPr>
        <p:spPr>
          <a:xfrm>
            <a:off x="10171043" y="6290549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F04D0EA-9F7F-4577-901C-F63371102958}"/>
              </a:ext>
            </a:extLst>
          </p:cNvPr>
          <p:cNvSpPr txBox="1">
            <a:spLocks/>
          </p:cNvSpPr>
          <p:nvPr/>
        </p:nvSpPr>
        <p:spPr>
          <a:xfrm>
            <a:off x="0" y="350637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14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399245"/>
            <a:ext cx="10119556" cy="1519707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Спілкуватись, </a:t>
            </a:r>
            <a:b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 не просто інформувати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412124" y="2215166"/>
            <a:ext cx="11449318" cy="44338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Дайте людям сигнал: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ми з вами</a:t>
            </a:r>
          </a:p>
          <a:p>
            <a:pPr algn="l"/>
            <a:endParaRPr lang="uk-UA" sz="36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Запитувати і відповідати</a:t>
            </a:r>
          </a:p>
          <a:p>
            <a:pPr algn="l"/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Точка опори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 інформаційному хаосі </a:t>
            </a:r>
            <a:r>
              <a:rPr lang="uk-UA" sz="3600" i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</a:t>
            </a:r>
            <a:r>
              <a:rPr lang="uk-UA" sz="3600" b="1" i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лайфхак</a:t>
            </a:r>
            <a:r>
              <a:rPr lang="uk-UA" sz="3600" i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 стабільний формат, але </a:t>
            </a:r>
            <a:r>
              <a:rPr lang="uk-UA" sz="3600" i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некруглий</a:t>
            </a:r>
            <a:r>
              <a:rPr lang="uk-UA" sz="3600" i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час)</a:t>
            </a:r>
          </a:p>
          <a:p>
            <a:pPr algn="l"/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“Прив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’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язуємось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 до медіа, а до громади</a:t>
            </a:r>
            <a:endParaRPr lang="ru-RU" sz="36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63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A56D6A92-41B3-4966-9194-41A5C4E9F9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9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3344" y="759655"/>
            <a:ext cx="8385313" cy="5852160"/>
          </a:xfrm>
        </p:spPr>
        <p:txBody>
          <a:bodyPr anchor="ctr">
            <a:noAutofit/>
          </a:bodyPr>
          <a:lstStyle/>
          <a:p>
            <a:r>
              <a:rPr lang="uk-UA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</a:t>
            </a:r>
            <a:r>
              <a:rPr lang="uk-UA" sz="66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інтернеті</a:t>
            </a:r>
            <a:r>
              <a:rPr lang="uk-UA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настільки легко висловитися, наскільки й важко бути почутим</a:t>
            </a:r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/>
            </a:r>
            <a:br>
              <a:rPr lang="uk-UA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Борис </a:t>
            </a:r>
            <a:r>
              <a:rPr lang="uk-UA" sz="20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Потятиник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91F276CB-BABF-40CD-8A60-E568B812155A}"/>
              </a:ext>
            </a:extLst>
          </p:cNvPr>
          <p:cNvSpPr txBox="1">
            <a:spLocks/>
          </p:cNvSpPr>
          <p:nvPr/>
        </p:nvSpPr>
        <p:spPr>
          <a:xfrm>
            <a:off x="10171043" y="6290549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F04D0EA-9F7F-4577-901C-F63371102958}"/>
              </a:ext>
            </a:extLst>
          </p:cNvPr>
          <p:cNvSpPr txBox="1">
            <a:spLocks/>
          </p:cNvSpPr>
          <p:nvPr/>
        </p:nvSpPr>
        <p:spPr>
          <a:xfrm>
            <a:off x="0" y="350637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38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33675B1B-67A9-48FB-ACBC-58F36E9CDD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182" y="978400"/>
            <a:ext cx="12082817" cy="5326866"/>
          </a:xfrm>
        </p:spPr>
        <p:txBody>
          <a:bodyPr anchor="ctr">
            <a:noAutofit/>
          </a:bodyPr>
          <a:lstStyle/>
          <a:p>
            <a:pPr algn="l"/>
            <a:r>
              <a:rPr lang="uk-UA" sz="88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Поекспериментувати</a:t>
            </a: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з власним </a:t>
            </a:r>
            <a:r>
              <a:rPr lang="uk-UA" sz="88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праймтаймом</a:t>
            </a:r>
            <a:endParaRPr lang="ru-RU" sz="8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9797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8833"/>
          </a:xfrm>
        </p:spPr>
        <p:txBody>
          <a:bodyPr>
            <a:normAutofit/>
          </a:bodyPr>
          <a:lstStyle/>
          <a:p>
            <a:r>
              <a:rPr lang="uk-UA" sz="48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Якби ж усе було так просто</a:t>
            </a:r>
            <a:endParaRPr lang="uk-UA" sz="48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01254"/>
            <a:ext cx="10515600" cy="4675709"/>
          </a:xfrm>
        </p:spPr>
        <p:txBody>
          <a:bodyPr/>
          <a:lstStyle/>
          <a:p>
            <a:pPr marL="0" indent="0">
              <a:buNone/>
            </a:pPr>
            <a:r>
              <a:rPr lang="uk-UA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Отар Довженко,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jta.ua, 19.01.2024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1027" name="Picture 3" descr="C:\Users\Admin\Desktop\ТРК Надія\Отар Довженко цитат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256" y="1867967"/>
            <a:ext cx="8124825" cy="429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972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0455" y="365125"/>
            <a:ext cx="11487955" cy="1476554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Найкращий результат нашої роботи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Admin\Desktop\ТРК Надія\Приклад як діє взаємодопомога у ФБ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92" y="1828800"/>
            <a:ext cx="8641723" cy="475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53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5930" y="231820"/>
            <a:ext cx="9144000" cy="75985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 що ж в Україні? 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223493"/>
            <a:ext cx="10455876" cy="52784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buClr>
                <a:srgbClr val="3791CA"/>
              </a:buClr>
            </a:pPr>
            <a:endParaRPr lang="ru-RU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 descr="C:\Users\Admin\Desktop\!!! Дослідження і посібники 2024\! Інтерньюз дослідження листопад 2024 типи меді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217" y="1338592"/>
            <a:ext cx="7629525" cy="504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90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9093" y="231820"/>
            <a:ext cx="11346287" cy="75985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Перевіримо в іншому джерелі?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223493"/>
            <a:ext cx="10455876" cy="52784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buClr>
                <a:srgbClr val="3791CA"/>
              </a:buClr>
            </a:pPr>
            <a:endParaRPr lang="ru-RU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 descr="C:\Users\Admin\Desktop\!!! Дослідження і посібники 2024\Опора слайд медіаспоживання 2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703" y="1133341"/>
            <a:ext cx="9715944" cy="5473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0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24" y="231820"/>
            <a:ext cx="11346287" cy="75985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Що по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соцмережах</a:t>
            </a: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?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223493"/>
            <a:ext cx="10455876" cy="52784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buClr>
                <a:srgbClr val="3791CA"/>
              </a:buClr>
            </a:pPr>
            <a:endParaRPr lang="ru-RU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 descr="C:\Users\Admin\Desktop\!!! Дослідження і посібники 2024\Опора 2024 соцмережі для отримання нови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039" y="1223493"/>
            <a:ext cx="9432608" cy="5396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58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199" y="334851"/>
            <a:ext cx="11346287" cy="75985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 якщо детальніше?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223493"/>
            <a:ext cx="10455876" cy="52784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buClr>
                <a:srgbClr val="3791CA"/>
              </a:buClr>
            </a:pPr>
            <a:endParaRPr lang="ru-RU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7410" name="Picture 2" descr="C:\Users\Admin\Desktop\!!! Дослідження і посібники 2024\інтерньюз дослідження користування соцмережами для отримання нови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68" y="1502581"/>
            <a:ext cx="11430000" cy="4410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13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47730"/>
            <a:ext cx="10515600" cy="1223494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Тренд: групові чати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458" name="Picture 2" descr="C:\Users\Admin\Desktop\!!! Дослідження і посібники 2024\інтерньюз дослідження новини в гурпових чатах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40" y="1558344"/>
            <a:ext cx="10101320" cy="494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46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1199" y="334851"/>
            <a:ext cx="11346287" cy="75985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Кажете, телеграм «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фсьо</a:t>
            </a: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»?..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223493"/>
            <a:ext cx="10455876" cy="52784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buClr>
                <a:srgbClr val="3791CA"/>
              </a:buClr>
            </a:pPr>
            <a:endParaRPr lang="ru-RU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8434" name="Picture 2" descr="C:\Users\Admin\Desktop\!!! Дослідження і посібники 2024\інтерньюз дослідження ставлення до регулювання ТГ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068" y="1313645"/>
            <a:ext cx="9903853" cy="537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512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ТРК Надія\Треба офіційним медіа працювати як ТГ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506" y="1246076"/>
            <a:ext cx="899632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69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33675B1B-67A9-48FB-ACBC-58F36E9CDD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978400"/>
            <a:ext cx="9144000" cy="4965200"/>
          </a:xfrm>
        </p:spPr>
        <p:txBody>
          <a:bodyPr anchor="ctr">
            <a:noAutofit/>
          </a:bodyPr>
          <a:lstStyle/>
          <a:p>
            <a:pPr algn="l"/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Це реально?</a:t>
            </a:r>
            <a:endParaRPr lang="ru-RU" sz="8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32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978400"/>
            <a:ext cx="9144000" cy="86581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Сила локального медіа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972491"/>
            <a:ext cx="10455876" cy="46111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Історія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Репутація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Лояльність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База контенту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Колектив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978400"/>
            <a:ext cx="9144000" cy="86581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Що говорять читачі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972491"/>
            <a:ext cx="10455876" cy="46111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Admin\Desktop\ТРК Надія\Критерії довіри до газе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2228046"/>
            <a:ext cx="11363325" cy="3863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082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978400"/>
            <a:ext cx="9144000" cy="86581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Інституційність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972491"/>
            <a:ext cx="10455876" cy="46111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Admin\Desktop\ТРК Надія\Лікар про інституційніст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155" y="1972491"/>
            <a:ext cx="9115425" cy="423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002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214" y="837127"/>
            <a:ext cx="11513713" cy="87576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Як це відображається в контенті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972491"/>
            <a:ext cx="10455876" cy="46111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Інформація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 редакцію</a:t>
            </a:r>
            <a:endParaRPr lang="uk-UA" sz="36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«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Правила гри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»</a:t>
            </a:r>
            <a:endParaRPr lang="uk-UA" sz="36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Авторство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Можна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поскаржитись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…</a:t>
            </a:r>
            <a:r>
              <a:rPr lang="uk-UA" sz="3600" u="sng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 переносимо все це в </a:t>
            </a:r>
            <a:r>
              <a:rPr lang="uk-UA" sz="3600" u="sng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соцмережі</a:t>
            </a:r>
            <a:endParaRPr lang="uk-UA" sz="3600" b="1" u="sng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214" y="837127"/>
            <a:ext cx="11513713" cy="87576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Використовуємо сильні сторони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972491"/>
            <a:ext cx="10455876" cy="46111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Підтримуємо місцеві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ініціативи</a:t>
            </a:r>
            <a:endParaRPr lang="uk-UA" sz="36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Формуємо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добірки контенту</a:t>
            </a:r>
            <a:endParaRPr lang="uk-UA" sz="36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Переупаковуємо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архіви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Піднімаємо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старі контакти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й збираємо нові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Даємо людям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висловитися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050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33675B1B-67A9-48FB-ACBC-58F36E9CDD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300446"/>
            <a:ext cx="9257408" cy="6361611"/>
          </a:xfrm>
        </p:spPr>
        <p:txBody>
          <a:bodyPr anchor="ctr">
            <a:noAutofit/>
          </a:bodyPr>
          <a:lstStyle/>
          <a:p>
            <a:r>
              <a:rPr lang="uk-UA" sz="88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“Не</a:t>
            </a: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можу </a:t>
            </a:r>
            <a:b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 </a:t>
            </a:r>
            <a:r>
              <a:rPr lang="uk-UA" sz="88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робити”</a:t>
            </a:r>
            <a:endParaRPr lang="ru-RU" sz="8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32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718457"/>
            <a:ext cx="10119556" cy="1593669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Мало хто знає, що робити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29" y="2194560"/>
            <a:ext cx="9881111" cy="36445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Але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ті, хто знає, що робити зараз, зазвичай знають, що робити завжди</a:t>
            </a:r>
          </a:p>
          <a:p>
            <a:pPr algn="l"/>
            <a:endParaRPr lang="uk-UA" sz="36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 інші – на них дивляться</a:t>
            </a:r>
          </a:p>
          <a:p>
            <a:pPr algn="l"/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Тими, хто знає, можуть і повинні бути медіа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(навіть якщо ми й не знаємо)</a:t>
            </a:r>
            <a:endParaRPr lang="ru-RU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63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257578"/>
            <a:ext cx="10359367" cy="1666756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Підказка від читачів, </a:t>
            </a:r>
            <a:b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 що писати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223493"/>
            <a:ext cx="10455876" cy="52784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  <a:buClr>
                <a:srgbClr val="3791CA"/>
              </a:buClr>
            </a:pPr>
            <a:endParaRPr lang="ru-RU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 descr="C:\Users\Admin\Desktop\ТРК Надія\Ключові теми для місцевих меді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18" y="1921049"/>
            <a:ext cx="114681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22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5661" y="259307"/>
            <a:ext cx="11791664" cy="2429301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Запит до місцевих медіа </a:t>
            </a:r>
            <a:b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інформаційне насичення контенту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C:\Users\Admin\Desktop\ТРК Надія\ірмі опитуванн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994" y="2825088"/>
            <a:ext cx="7915702" cy="378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050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A56D6A92-41B3-4966-9194-41A5C4E9F9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9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3344" y="978400"/>
            <a:ext cx="8385313" cy="4965200"/>
          </a:xfrm>
        </p:spPr>
        <p:txBody>
          <a:bodyPr anchor="ctr">
            <a:noAutofit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Як ефективно розширити </a:t>
            </a:r>
            <a:b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читацьку базу </a:t>
            </a:r>
            <a:b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без використання платних методів?</a:t>
            </a:r>
            <a:r>
              <a:rPr lang="uk-UA" sz="80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91F276CB-BABF-40CD-8A60-E568B812155A}"/>
              </a:ext>
            </a:extLst>
          </p:cNvPr>
          <p:cNvSpPr txBox="1">
            <a:spLocks/>
          </p:cNvSpPr>
          <p:nvPr/>
        </p:nvSpPr>
        <p:spPr>
          <a:xfrm>
            <a:off x="10171043" y="6290549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F04D0EA-9F7F-4577-901C-F63371102958}"/>
              </a:ext>
            </a:extLst>
          </p:cNvPr>
          <p:cNvSpPr txBox="1">
            <a:spLocks/>
          </p:cNvSpPr>
          <p:nvPr/>
        </p:nvSpPr>
        <p:spPr>
          <a:xfrm>
            <a:off x="0" y="350637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9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7546" y="177421"/>
            <a:ext cx="11559654" cy="1678675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Залучити читачів, а потім подумати, як на цьому заробити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889702" y="2115403"/>
            <a:ext cx="9384721" cy="43604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:\Users\Admin\Desktop\ТРК Надія\Манікюр Глухів сіті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823" y="1980064"/>
            <a:ext cx="86106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63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 це роблять замість нас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Admin\Desktop\ТРК Надія\Приклад сумнівного допису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430" y="1811977"/>
            <a:ext cx="423350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69070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33675B1B-67A9-48FB-ACBC-58F36E9CDD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849086"/>
            <a:ext cx="9257408" cy="5185954"/>
          </a:xfrm>
        </p:spPr>
        <p:txBody>
          <a:bodyPr anchor="ctr">
            <a:noAutofit/>
          </a:bodyPr>
          <a:lstStyle/>
          <a:p>
            <a:pPr algn="l"/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Будьте джерелом інформації, </a:t>
            </a:r>
            <a:b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 не </a:t>
            </a:r>
            <a:r>
              <a:rPr lang="uk-UA" sz="88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репостів</a:t>
            </a:r>
            <a:endParaRPr lang="ru-RU" sz="8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32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A56D6A92-41B3-4966-9194-41A5C4E9F9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9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3344" y="978400"/>
            <a:ext cx="8385313" cy="4965200"/>
          </a:xfrm>
        </p:spPr>
        <p:txBody>
          <a:bodyPr anchor="ctr">
            <a:noAutofit/>
          </a:bodyPr>
          <a:lstStyle/>
          <a:p>
            <a:r>
              <a:rPr lang="uk-UA" sz="80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Чим ми можемо допомогти?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91F276CB-BABF-40CD-8A60-E568B812155A}"/>
              </a:ext>
            </a:extLst>
          </p:cNvPr>
          <p:cNvSpPr txBox="1">
            <a:spLocks/>
          </p:cNvSpPr>
          <p:nvPr/>
        </p:nvSpPr>
        <p:spPr>
          <a:xfrm>
            <a:off x="10171043" y="6290549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F04D0EA-9F7F-4577-901C-F63371102958}"/>
              </a:ext>
            </a:extLst>
          </p:cNvPr>
          <p:cNvSpPr txBox="1">
            <a:spLocks/>
          </p:cNvSpPr>
          <p:nvPr/>
        </p:nvSpPr>
        <p:spPr>
          <a:xfrm>
            <a:off x="0" y="350637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9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978400"/>
            <a:ext cx="10119556" cy="1555794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Як просувати медіа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нативно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29" y="2194560"/>
            <a:ext cx="9384721" cy="37422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Створіть </a:t>
            </a: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брендовані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шаблони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для корисного контенту (</a:t>
            </a:r>
            <a:r>
              <a:rPr lang="uk-UA" sz="3600" i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графік вимкнення світла, прийому лікарів, розклад поїздів…)</a:t>
            </a:r>
          </a:p>
          <a:p>
            <a:pPr algn="l"/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Поширюйте,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стимулюючи цільові дії</a:t>
            </a:r>
          </a:p>
          <a:p>
            <a:pPr algn="l"/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(підписка, 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лайк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коментар, 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репост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контакт, відгук)</a:t>
            </a:r>
            <a:endParaRPr lang="ru-RU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63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9433" y="204717"/>
            <a:ext cx="10432738" cy="1528038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Приклад шаблону </a:t>
            </a:r>
            <a:b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для звичайних цитат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29" y="2194560"/>
            <a:ext cx="10588065" cy="42198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 descr="C:\Users\Admin\Desktop\ТРК Надія\Шаблон зменшений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1483" y="1828799"/>
            <a:ext cx="5143500" cy="4742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858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A56D6A92-41B3-4966-9194-41A5C4E9F9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9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3344" y="978400"/>
            <a:ext cx="8385313" cy="4965200"/>
          </a:xfrm>
        </p:spPr>
        <p:txBody>
          <a:bodyPr anchor="ctr">
            <a:noAutofit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Який оптимальний формат подачі новини?</a:t>
            </a:r>
            <a:r>
              <a:rPr lang="uk-UA" sz="80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91F276CB-BABF-40CD-8A60-E568B812155A}"/>
              </a:ext>
            </a:extLst>
          </p:cNvPr>
          <p:cNvSpPr txBox="1">
            <a:spLocks/>
          </p:cNvSpPr>
          <p:nvPr/>
        </p:nvSpPr>
        <p:spPr>
          <a:xfrm>
            <a:off x="10171043" y="6290549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F04D0EA-9F7F-4577-901C-F63371102958}"/>
              </a:ext>
            </a:extLst>
          </p:cNvPr>
          <p:cNvSpPr txBox="1">
            <a:spLocks/>
          </p:cNvSpPr>
          <p:nvPr/>
        </p:nvSpPr>
        <p:spPr>
          <a:xfrm>
            <a:off x="0" y="350637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9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718457"/>
            <a:ext cx="10707385" cy="1045029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Еволюція форматів постів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698171"/>
            <a:ext cx="10455876" cy="48855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Лінк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лінк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+ картинка)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Лінк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+ підводка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що дублює заголовок 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/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закликає прочитати в газеті (як?)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Лінк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+ самодостатня підводка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Самодостатній контент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без 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лінка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лінк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у першому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/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третьому коментарі)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718457"/>
            <a:ext cx="10707385" cy="165898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Ключові елементи поста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449977"/>
            <a:ext cx="10455876" cy="51337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Заголовок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(1 секунда)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Фото (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варіант: текст на фото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Перше речення: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коротке, зацікавлює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Короткий перший абзац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Абзаци розділені пробілами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(+ 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емодзі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?)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Заклик до дії</a:t>
            </a: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718458"/>
            <a:ext cx="10707385" cy="875212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Додаткові можливості подачі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449977"/>
            <a:ext cx="10455876" cy="513370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Список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Цифра</a:t>
            </a:r>
            <a:r>
              <a:rPr lang="en-US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/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цитата в </a:t>
            </a: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брендованому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шаблоні</a:t>
            </a: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Групові фото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Багато фото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Лонгрід</a:t>
            </a: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33675B1B-67A9-48FB-ACBC-58F36E9CDD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300446"/>
            <a:ext cx="9257408" cy="6361611"/>
          </a:xfrm>
        </p:spPr>
        <p:txBody>
          <a:bodyPr anchor="ctr">
            <a:noAutofit/>
          </a:bodyPr>
          <a:lstStyle/>
          <a:p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Просіть про дії, які збільшують охоплення</a:t>
            </a:r>
            <a:endParaRPr lang="ru-RU" sz="8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32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955" y="365125"/>
            <a:ext cx="11600597" cy="1436379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Інструменти авансування контенту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389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>1. </a:t>
            </a:r>
            <a:r>
              <a:rPr lang="uk-UA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Лайк</a:t>
            </a: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>2. Коментар</a:t>
            </a:r>
            <a:b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>3. Поширення (в ідеалі – з власним коментарем)</a:t>
            </a:r>
            <a:b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>4. Підписка на автора</a:t>
            </a:r>
            <a:b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>5. Збереження допису</a:t>
            </a:r>
            <a:b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>6. Додавання автора </a:t>
            </a:r>
            <a:r>
              <a:rPr lang="uk-UA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у вибране </a:t>
            </a: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>(пріоритет у показі)</a:t>
            </a:r>
            <a:b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/>
            </a:r>
            <a:b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</a:br>
            <a:r>
              <a:rPr lang="uk-UA" b="1" dirty="0">
                <a:solidFill>
                  <a:schemeClr val="tx2"/>
                </a:solidFill>
                <a:latin typeface="Arial Narrow" panose="020B0606020202030204" pitchFamily="34" charset="0"/>
              </a:rPr>
              <a:t>7. Повідомлення у </a:t>
            </a:r>
            <a:r>
              <a:rPr lang="uk-UA" b="1" dirty="0" err="1">
                <a:solidFill>
                  <a:schemeClr val="tx2"/>
                </a:solidFill>
                <a:latin typeface="Arial Narrow" panose="020B0606020202030204" pitchFamily="34" charset="0"/>
              </a:rPr>
              <a:t>месенджер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4099276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718458"/>
            <a:ext cx="10707385" cy="914400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“Гачки”</a:t>
            </a: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для читача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567543"/>
            <a:ext cx="10455876" cy="50161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Налаштуйте пріоритет у показі (+ відео)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Прокоментуйте, ваша думка важлива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Лайкніть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. Тоді більше людей побачать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Дочитайте до кінця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Збережіть, бо знадобиться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Шукайте на фото себе і знайомих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718458"/>
            <a:ext cx="10707385" cy="914400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“Вічнозелений”</a:t>
            </a: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контент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567543"/>
            <a:ext cx="10455876" cy="501613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Дата Великодня на 20 років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Як 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“читати”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аналіз крові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Календарі: церковний, посівний, ЗНО…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Коли можна вінчатися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Які вітаміни на що впливають і в чому є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Що повинна вміти дитина в Х років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Републікація</a:t>
            </a: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це нормально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73958"/>
            <a:ext cx="10515600" cy="5104263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/>
              <a:t>Детально про всі її можливості: </a:t>
            </a:r>
            <a:r>
              <a:rPr lang="en-US" dirty="0">
                <a:hlinkClick r:id="rId2"/>
              </a:rPr>
              <a:t>https://bit.ly/416muWi</a:t>
            </a:r>
            <a:endParaRPr lang="uk-UA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982" y="2265529"/>
            <a:ext cx="4899545" cy="4121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01" y="2265529"/>
            <a:ext cx="4768756" cy="4121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015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971" y="360608"/>
            <a:ext cx="11526591" cy="940158"/>
          </a:xfrm>
        </p:spPr>
        <p:txBody>
          <a:bodyPr>
            <a:noAutofit/>
          </a:bodyPr>
          <a:lstStyle/>
          <a:p>
            <a:r>
              <a:rPr lang="uk-UA" sz="5400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Якщо цікаво, то вигляд - вторинний</a:t>
            </a:r>
            <a:endParaRPr lang="uk-UA" sz="5400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Admin\Desktop\ТРК Надія\зміни руху поїздів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139" y="1455313"/>
            <a:ext cx="6413679" cy="503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46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83336"/>
            <a:ext cx="10515600" cy="1236372"/>
          </a:xfrm>
        </p:spPr>
        <p:txBody>
          <a:bodyPr>
            <a:norm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Буває навіть так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Admin\Desktop\ТРК Надія\якщо цікаво то вигляд вторинний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3206" y="1661376"/>
            <a:ext cx="5164428" cy="499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769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33675B1B-67A9-48FB-ACBC-58F36E9CDD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300446"/>
            <a:ext cx="9257408" cy="6361611"/>
          </a:xfrm>
        </p:spPr>
        <p:txBody>
          <a:bodyPr anchor="ctr">
            <a:noAutofit/>
          </a:bodyPr>
          <a:lstStyle/>
          <a:p>
            <a:pPr algn="l"/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Пояснюйте людям, </a:t>
            </a:r>
            <a:b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що їм робити </a:t>
            </a:r>
            <a:b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 вашим контентом</a:t>
            </a:r>
            <a:endParaRPr lang="ru-RU" sz="8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51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A56D6A92-41B3-4966-9194-41A5C4E9F9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9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3344" y="978400"/>
            <a:ext cx="8385313" cy="4965200"/>
          </a:xfrm>
        </p:spPr>
        <p:txBody>
          <a:bodyPr anchor="ctr">
            <a:noAutofit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Як розробити сторінку локального медіа в </a:t>
            </a:r>
            <a:r>
              <a:rPr lang="uk-UA" b="1" dirty="0" err="1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соцмережах</a:t>
            </a:r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?</a:t>
            </a:r>
            <a:r>
              <a:rPr lang="uk-UA" sz="80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91F276CB-BABF-40CD-8A60-E568B812155A}"/>
              </a:ext>
            </a:extLst>
          </p:cNvPr>
          <p:cNvSpPr txBox="1">
            <a:spLocks/>
          </p:cNvSpPr>
          <p:nvPr/>
        </p:nvSpPr>
        <p:spPr>
          <a:xfrm>
            <a:off x="10171043" y="6290549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F04D0EA-9F7F-4577-901C-F63371102958}"/>
              </a:ext>
            </a:extLst>
          </p:cNvPr>
          <p:cNvSpPr txBox="1">
            <a:spLocks/>
          </p:cNvSpPr>
          <p:nvPr/>
        </p:nvSpPr>
        <p:spPr>
          <a:xfrm>
            <a:off x="0" y="350637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9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718457"/>
            <a:ext cx="10707385" cy="165898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Ключові точки контакту у ФБ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698171"/>
            <a:ext cx="10455876" cy="48855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Аватар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(фото, логотип)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Кавер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(обкладинка)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Інфоблок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(контакти + опис)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Перший пост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(закріплений?); 3 перших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Типи контенту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(текст, фото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/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відео, графіка)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Вигляд поста у стрічці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(перевірка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/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зміна)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785" y="365125"/>
            <a:ext cx="11477767" cy="1490971"/>
          </a:xfrm>
        </p:spPr>
        <p:txBody>
          <a:bodyPr>
            <a:noAutofit/>
          </a:bodyPr>
          <a:lstStyle/>
          <a:p>
            <a:r>
              <a:rPr lang="uk-UA" sz="5400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Закріплений допис – зручна можливість </a:t>
            </a:r>
            <a:r>
              <a:rPr lang="uk-UA" sz="5400" b="1" u="sng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підкреслити важливе</a:t>
            </a:r>
            <a:endParaRPr lang="uk-UA" sz="5400" b="1" u="sng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C:\Users\Admin\Desktop\Курс по ФБ\Фото для прези по ФБ\Screenshot_20230920-101835_Faceboo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133" y="2142700"/>
            <a:ext cx="4217159" cy="446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85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489397"/>
            <a:ext cx="10707385" cy="1056069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Перші кроки в </a:t>
            </a:r>
            <a:r>
              <a:rPr lang="uk-UA" sz="5400" b="1" dirty="0" err="1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нстаграмі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386366" y="1519707"/>
            <a:ext cx="11410682" cy="50639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Бізнес-сторінка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прив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’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язка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до ФБ). Статистика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Перші контакти –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ФБ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телефон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конкуренти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Опис </a:t>
            </a: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профіля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–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чим корисні? Цифри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/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факти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Активне посилання: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сайт, інші 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соцмережі</a:t>
            </a: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Типи контенту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: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пост, 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сторіз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live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reels</a:t>
            </a: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Експериментуйте з форматами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</a:t>
            </a:r>
            <a:r>
              <a:rPr lang="en-US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A/B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тест)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978400"/>
            <a:ext cx="10119556" cy="1555794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Чим ви займаєтесь?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29" y="2495005"/>
            <a:ext cx="9645980" cy="30567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Як ви можете бути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корисними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читачу (розповідаємо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 про себе, а про нього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)</a:t>
            </a:r>
          </a:p>
          <a:p>
            <a:pPr algn="l"/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Що у вас можна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купити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? Як?</a:t>
            </a:r>
          </a:p>
          <a:p>
            <a:pPr algn="l"/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(Покажіть свою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продуктову лінійку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і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спростіть процес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покупки)</a:t>
            </a:r>
          </a:p>
          <a:p>
            <a:pPr algn="l"/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endParaRPr lang="ru-RU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63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450761"/>
            <a:ext cx="10119556" cy="1312725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Де взяти перших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підписників</a:t>
            </a: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?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386366" y="2125014"/>
            <a:ext cx="9985543" cy="45720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Запросити друзів, рідних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кожного працівника редакції </a:t>
            </a:r>
          </a:p>
          <a:p>
            <a:pPr algn="l"/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Інтегрувати посилання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на сторінку </a:t>
            </a:r>
          </a:p>
          <a:p>
            <a:pPr algn="l"/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усі точки контакту</a:t>
            </a:r>
          </a:p>
          <a:p>
            <a:pPr algn="l"/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Регулярно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давати корисне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підписникам</a:t>
            </a: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Конкурси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взаємний піар</a:t>
            </a:r>
          </a:p>
          <a:p>
            <a:pPr algn="l"/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l"/>
            <a:endParaRPr lang="ru-RU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063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33675B1B-67A9-48FB-ACBC-58F36E9CDD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5" y="300446"/>
            <a:ext cx="9257408" cy="6361611"/>
          </a:xfrm>
        </p:spPr>
        <p:txBody>
          <a:bodyPr anchor="ctr">
            <a:noAutofit/>
          </a:bodyPr>
          <a:lstStyle/>
          <a:p>
            <a:pPr algn="l"/>
            <a:r>
              <a:rPr lang="uk-UA" sz="88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Соцмережі</a:t>
            </a: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– </a:t>
            </a:r>
            <a:b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це їзда </a:t>
            </a:r>
            <a:b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 велосипеді</a:t>
            </a:r>
            <a:endParaRPr lang="ru-RU" sz="8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32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062" y="296215"/>
            <a:ext cx="11754398" cy="824248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Бути насторожі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386366" y="1880315"/>
            <a:ext cx="11410682" cy="47033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0483" name="Picture 3" descr="C:\Users\Admin\Desktop\ТРК Надія\фб статус сторін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984" y="1438053"/>
            <a:ext cx="9115425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7826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062" y="296215"/>
            <a:ext cx="11754398" cy="824248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</a:t>
            </a: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остійний </a:t>
            </a:r>
            <a:r>
              <a:rPr lang="en-US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A/</a:t>
            </a: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</a:t>
            </a:r>
            <a:r>
              <a:rPr lang="ru-RU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тест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386366" y="1880315"/>
            <a:ext cx="11410682" cy="47033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0482" name="Picture 2" descr="C:\Users\Admin\Desktop\ТРК Надія\створення АВ тест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139" y="1611631"/>
            <a:ext cx="5257800" cy="4972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3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062" y="296215"/>
            <a:ext cx="11754398" cy="824248"/>
          </a:xfrm>
        </p:spPr>
        <p:txBody>
          <a:bodyPr anchor="t">
            <a:noAutofit/>
          </a:bodyPr>
          <a:lstStyle/>
          <a:p>
            <a:pPr algn="l"/>
            <a:r>
              <a:rPr lang="ru-RU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Пост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ійний</a:t>
            </a: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аналіз статистики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386366" y="1880315"/>
            <a:ext cx="11410682" cy="47033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1506" name="Picture 2" descr="C:\Users\Admin\Desktop\ТРК Надія\МетаБізнесСью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461" y="1426381"/>
            <a:ext cx="9382125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91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6062" y="296215"/>
            <a:ext cx="11754398" cy="824248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Що спрацьовує найкраще?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386366" y="1880315"/>
            <a:ext cx="11410682" cy="47033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2530" name="Picture 2" descr="C:\Users\Admin\Desktop\ТРК Надія\показники допису в мета бізнес сью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447" y="1339403"/>
            <a:ext cx="8358388" cy="486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6179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09335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Комплексне відпрацювання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інфоприводів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2483893"/>
            <a:ext cx="10515600" cy="4039736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 часом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(до,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під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час,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після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дайджест,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спогад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 форматом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(текст, фото,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відео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скриншот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інфографіка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поєднання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форматів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 авторством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заохочуємо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і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поширюємо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контент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користувачів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За </a:t>
            </a:r>
            <a:r>
              <a:rPr lang="ru-RU" b="1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обсягом</a:t>
            </a:r>
            <a:r>
              <a:rPr lang="ru-RU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(пост,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сторі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ефір</a:t>
            </a:r>
            <a:r>
              <a:rPr lang="ru-RU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uk-UA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20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A56D6A92-41B3-4966-9194-41A5C4E9F9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9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3344" y="978400"/>
            <a:ext cx="8385313" cy="4965200"/>
          </a:xfrm>
        </p:spPr>
        <p:txBody>
          <a:bodyPr anchor="ctr">
            <a:noAutofit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Як вгамувати наплив панікерів, прихильників змов </a:t>
            </a:r>
            <a:b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і зрад?</a:t>
            </a:r>
            <a:r>
              <a:rPr lang="uk-UA" sz="80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91F276CB-BABF-40CD-8A60-E568B812155A}"/>
              </a:ext>
            </a:extLst>
          </p:cNvPr>
          <p:cNvSpPr txBox="1">
            <a:spLocks/>
          </p:cNvSpPr>
          <p:nvPr/>
        </p:nvSpPr>
        <p:spPr>
          <a:xfrm>
            <a:off x="10171043" y="6290549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F04D0EA-9F7F-4577-901C-F63371102958}"/>
              </a:ext>
            </a:extLst>
          </p:cNvPr>
          <p:cNvSpPr txBox="1">
            <a:spLocks/>
          </p:cNvSpPr>
          <p:nvPr/>
        </p:nvSpPr>
        <p:spPr>
          <a:xfrm>
            <a:off x="0" y="350637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9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718457"/>
            <a:ext cx="10707385" cy="165898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Робота з аудиторією у ФБ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645920"/>
            <a:ext cx="10952264" cy="49377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 сторінку відповідає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найдосвідченіший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Правила: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зовнішні й внутрішні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Періодичне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оновлення правил</a:t>
            </a: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Періодичне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нагадування про правила</a:t>
            </a: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Формалізація: 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ЧаПи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r>
              <a:rPr lang="uk-UA" sz="3600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скрипти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шаблони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“Швидкість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відповіді важливіша за </a:t>
            </a: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скрипт”</a:t>
            </a: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46" y="218365"/>
            <a:ext cx="11668836" cy="1323832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сприймати весь негатив надто серйозно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F:\Презентації\Як ставитись до злісних коментаторів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5212" y="1787856"/>
            <a:ext cx="5854889" cy="496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32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718457"/>
            <a:ext cx="10707385" cy="1658983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Реакція на негатив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645920"/>
            <a:ext cx="10952264" cy="493776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Відповідати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на коментарі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Просити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конкретизувати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критику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Переводити в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приватні повідомлення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Визнати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право на помилку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Не узагальнювати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(негатив помітніший)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Дати читачу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право на безпек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33675B1B-67A9-48FB-ACBC-58F36E9CDD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955" y="300446"/>
            <a:ext cx="11764370" cy="6361611"/>
          </a:xfrm>
        </p:spPr>
        <p:txBody>
          <a:bodyPr anchor="ctr">
            <a:noAutofit/>
          </a:bodyPr>
          <a:lstStyle/>
          <a:p>
            <a:pPr algn="l"/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Коментарі можуть </a:t>
            </a:r>
            <a:r>
              <a:rPr lang="uk-UA" sz="8800" b="1" u="sng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створити для матеріалу</a:t>
            </a:r>
            <a:br>
              <a:rPr lang="uk-UA" sz="8800" b="1" u="sng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8800" b="1" u="sng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додану вартість</a:t>
            </a: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, </a:t>
            </a:r>
            <a:b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а можуть </a:t>
            </a:r>
            <a:r>
              <a:rPr lang="uk-UA" sz="8800" b="1" dirty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–</a:t>
            </a:r>
            <a:r>
              <a:rPr lang="uk-UA" sz="8800" b="1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від</a:t>
            </a:r>
            <a:r>
              <a:rPr lang="en-US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’</a:t>
            </a: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ємну</a:t>
            </a:r>
            <a:endParaRPr lang="ru-RU" sz="8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7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A56D6A92-41B3-4966-9194-41A5C4E9F9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9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3344" y="978400"/>
            <a:ext cx="8385313" cy="4965200"/>
          </a:xfrm>
        </p:spPr>
        <p:txBody>
          <a:bodyPr anchor="ctr">
            <a:noAutofit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Як </a:t>
            </a:r>
            <a:r>
              <a:rPr lang="uk-UA" b="1" dirty="0" err="1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монетизувати</a:t>
            </a:r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сторінки </a:t>
            </a:r>
            <a:b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 </a:t>
            </a:r>
            <a:r>
              <a:rPr lang="uk-UA" b="1" dirty="0" err="1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соцмережах</a:t>
            </a:r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?</a:t>
            </a:r>
            <a:r>
              <a:rPr lang="uk-UA" sz="80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91F276CB-BABF-40CD-8A60-E568B812155A}"/>
              </a:ext>
            </a:extLst>
          </p:cNvPr>
          <p:cNvSpPr txBox="1">
            <a:spLocks/>
          </p:cNvSpPr>
          <p:nvPr/>
        </p:nvSpPr>
        <p:spPr>
          <a:xfrm>
            <a:off x="10171043" y="6290549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F04D0EA-9F7F-4577-901C-F63371102958}"/>
              </a:ext>
            </a:extLst>
          </p:cNvPr>
          <p:cNvSpPr txBox="1">
            <a:spLocks/>
          </p:cNvSpPr>
          <p:nvPr/>
        </p:nvSpPr>
        <p:spPr>
          <a:xfrm>
            <a:off x="0" y="350637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9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352697"/>
            <a:ext cx="10707385" cy="1737361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Перш ніж говорити </a:t>
            </a:r>
            <a:b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про заробіток у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соцмережах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29" y="2717441"/>
            <a:ext cx="10743259" cy="37747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Набрати базу </a:t>
            </a:r>
            <a:r>
              <a:rPr lang="uk-UA" sz="32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підписників</a:t>
            </a:r>
            <a:endParaRPr lang="uk-UA" sz="3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Почати з ними спілкуватися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Спочатку давати, потім брати</a:t>
            </a:r>
            <a:endParaRPr lang="uk-UA" sz="3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352697"/>
            <a:ext cx="10707385" cy="1737361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Що ви продаєте?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725930" y="1763486"/>
            <a:ext cx="10455876" cy="48201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Своє </a:t>
            </a:r>
            <a:r>
              <a:rPr lang="en-US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/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чуже, інформацію </a:t>
            </a:r>
            <a:r>
              <a:rPr lang="en-US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/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товари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Пакетно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/ 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окремо</a:t>
            </a:r>
            <a:endParaRPr lang="uk-UA" sz="36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Сформувати </a:t>
            </a: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“продуктову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лінійку”</a:t>
            </a: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Показати рекламні формати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Відразу збирати і поширювати відгуки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352697"/>
            <a:ext cx="10707385" cy="1737361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Перші кроки в продажах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399245" y="1397726"/>
            <a:ext cx="11561215" cy="52773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Сформулювати й доносити переваги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Додана вартість (Кількість платформ? Різні версії?)</a:t>
            </a:r>
            <a:endParaRPr lang="uk-UA" sz="3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Запропонувати існуючим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Перші нові клієнти: свої </a:t>
            </a:r>
            <a:r>
              <a:rPr lang="en-US" sz="3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/ </a:t>
            </a:r>
            <a:r>
              <a:rPr lang="uk-UA" sz="3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безкоштовні</a:t>
            </a:r>
            <a:endParaRPr lang="uk-UA" sz="3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Переманювати у конкурентів, якщо є і якщо є чим</a:t>
            </a:r>
            <a:endParaRPr lang="uk-UA" sz="32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Використовувати особисті сторінки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2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Відкрити окрему </a:t>
            </a:r>
            <a:r>
              <a:rPr lang="uk-UA" sz="32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групу-”барахолку”</a:t>
            </a:r>
            <a:endParaRPr lang="uk-UA" sz="3200" b="1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A56D6A92-41B3-4966-9194-41A5C4E9F9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9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3344" y="978400"/>
            <a:ext cx="8385313" cy="4965200"/>
          </a:xfrm>
        </p:spPr>
        <p:txBody>
          <a:bodyPr anchor="ctr">
            <a:noAutofit/>
          </a:bodyPr>
          <a:lstStyle/>
          <a:p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Як удосконалити локальне медіа, </a:t>
            </a:r>
            <a:b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uk-UA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щоб його читали всі?</a:t>
            </a:r>
            <a:r>
              <a:rPr lang="uk-UA" sz="80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endParaRPr lang="ru-RU" sz="80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91F276CB-BABF-40CD-8A60-E568B812155A}"/>
              </a:ext>
            </a:extLst>
          </p:cNvPr>
          <p:cNvSpPr txBox="1">
            <a:spLocks/>
          </p:cNvSpPr>
          <p:nvPr/>
        </p:nvSpPr>
        <p:spPr>
          <a:xfrm>
            <a:off x="10171043" y="6290549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”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F04D0EA-9F7F-4577-901C-F63371102958}"/>
              </a:ext>
            </a:extLst>
          </p:cNvPr>
          <p:cNvSpPr txBox="1">
            <a:spLocks/>
          </p:cNvSpPr>
          <p:nvPr/>
        </p:nvSpPr>
        <p:spPr>
          <a:xfrm>
            <a:off x="0" y="350637"/>
            <a:ext cx="2020957" cy="25841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0" b="1" dirty="0">
                <a:solidFill>
                  <a:srgbClr val="F2D8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</a:t>
            </a:r>
            <a:endParaRPr lang="ru-RU" sz="24000" b="1" dirty="0">
              <a:solidFill>
                <a:srgbClr val="F2D8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79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xmlns="" id="{33675B1B-67A9-48FB-ACBC-58F36E9CDD1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D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300446"/>
            <a:ext cx="9492539" cy="6361611"/>
          </a:xfrm>
        </p:spPr>
        <p:txBody>
          <a:bodyPr anchor="ctr">
            <a:noAutofit/>
          </a:bodyPr>
          <a:lstStyle/>
          <a:p>
            <a:pPr algn="l"/>
            <a:r>
              <a:rPr lang="uk-UA" sz="88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“Всі”</a:t>
            </a:r>
            <a:r>
              <a:rPr lang="uk-UA" sz="88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– нереально. Потрібна власна лояльна аудиторія</a:t>
            </a:r>
            <a:endParaRPr lang="ru-RU" sz="88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732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8940" y="515155"/>
            <a:ext cx="11552350" cy="1081825"/>
          </a:xfrm>
        </p:spPr>
        <p:txBody>
          <a:bodyPr anchor="t">
            <a:noAutofit/>
          </a:bodyPr>
          <a:lstStyle/>
          <a:p>
            <a:pPr algn="l"/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Універсальна воронка продажів</a:t>
            </a:r>
            <a:endParaRPr lang="ru-RU" sz="5400" b="1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3C87CD9E-BDD7-45F6-A2F9-91A8DAD49751}"/>
              </a:ext>
            </a:extLst>
          </p:cNvPr>
          <p:cNvSpPr txBox="1">
            <a:spLocks/>
          </p:cNvSpPr>
          <p:nvPr/>
        </p:nvSpPr>
        <p:spPr>
          <a:xfrm>
            <a:off x="218940" y="1698171"/>
            <a:ext cx="11741519" cy="501172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err="1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Трафік</a:t>
            </a: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(зайшли) – </a:t>
            </a:r>
            <a:r>
              <a:rPr lang="uk-UA" sz="3600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є за чим зайти?</a:t>
            </a:r>
            <a:endParaRPr lang="uk-UA" sz="3600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Конверсія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(купили) – </a:t>
            </a:r>
            <a:r>
              <a:rPr lang="uk-UA" sz="3600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є що купити? </a:t>
            </a:r>
            <a:endParaRPr lang="uk-UA" sz="3600" dirty="0">
              <a:solidFill>
                <a:srgbClr val="3791CA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Середній чек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(купили більше) – </a:t>
            </a:r>
            <a:r>
              <a:rPr lang="uk-UA" sz="3600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є </a:t>
            </a:r>
            <a:r>
              <a:rPr lang="uk-UA" sz="3600" dirty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щ</a:t>
            </a:r>
            <a:r>
              <a:rPr lang="uk-UA" sz="3600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о ще купити?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Прибуток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(дали нам заробити) – </a:t>
            </a:r>
            <a:r>
              <a:rPr lang="uk-UA" sz="3600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є маржа?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  <a:buFont typeface="Arial" panose="020B0604020202020204" pitchFamily="34" charset="0"/>
              <a:buChar char="•"/>
            </a:pPr>
            <a:r>
              <a:rPr lang="uk-UA" sz="3600" b="1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Лояльність </a:t>
            </a:r>
            <a:r>
              <a:rPr lang="uk-UA" sz="3600" dirty="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(повернулись і порадили) – </a:t>
            </a:r>
            <a:r>
              <a:rPr lang="uk-UA" sz="3600" dirty="0" smtClean="0">
                <a:solidFill>
                  <a:srgbClr val="3791C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ми того варті?</a:t>
            </a: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marL="571500" indent="-571500" algn="l">
              <a:lnSpc>
                <a:spcPct val="150000"/>
              </a:lnSpc>
              <a:buClr>
                <a:srgbClr val="3791CA"/>
              </a:buClr>
            </a:pPr>
            <a:endParaRPr lang="uk-UA" sz="3600" dirty="0" smtClean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C58AAC46-A643-4AE0-9EFC-C5887DA78CC2}"/>
              </a:ext>
            </a:extLst>
          </p:cNvPr>
          <p:cNvSpPr txBox="1">
            <a:spLocks/>
          </p:cNvSpPr>
          <p:nvPr/>
        </p:nvSpPr>
        <p:spPr>
          <a:xfrm>
            <a:off x="9660835" y="5912656"/>
            <a:ext cx="2299625" cy="5892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80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xmlns="" id="{83E822A4-4BB8-48D4-9345-C1D4195F2E01}"/>
              </a:ext>
            </a:extLst>
          </p:cNvPr>
          <p:cNvSpPr/>
          <p:nvPr/>
        </p:nvSpPr>
        <p:spPr>
          <a:xfrm>
            <a:off x="0" y="0"/>
            <a:ext cx="12192000" cy="7733763"/>
          </a:xfrm>
          <a:prstGeom prst="rect">
            <a:avLst/>
          </a:prstGeom>
          <a:solidFill>
            <a:srgbClr val="379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1543741-CF40-4C6C-8EA7-043574ED2E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614" y="1648495"/>
            <a:ext cx="9427225" cy="4597759"/>
          </a:xfrm>
        </p:spPr>
        <p:txBody>
          <a:bodyPr anchor="t">
            <a:noAutofit/>
          </a:bodyPr>
          <a:lstStyle/>
          <a:p>
            <a:pPr algn="l"/>
            <a:r>
              <a:rPr lang="uk-UA" sz="8800" b="1" dirty="0" smtClean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Постійне покращення кожного етапу</a:t>
            </a:r>
            <a:endParaRPr lang="ru-RU" sz="8800" b="1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573C67DB-F613-4477-82FF-2BA4CF520AA0}"/>
              </a:ext>
            </a:extLst>
          </p:cNvPr>
          <p:cNvSpPr txBox="1">
            <a:spLocks/>
          </p:cNvSpPr>
          <p:nvPr/>
        </p:nvSpPr>
        <p:spPr>
          <a:xfrm>
            <a:off x="725930" y="3618411"/>
            <a:ext cx="9144000" cy="4571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endParaRPr lang="ru-RU" sz="3600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14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994409" cy="1325563"/>
          </a:xfrm>
        </p:spPr>
        <p:txBody>
          <a:bodyPr>
            <a:noAutofit/>
          </a:bodyPr>
          <a:lstStyle/>
          <a:p>
            <a:r>
              <a:rPr lang="uk-UA" sz="5400" b="1" dirty="0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самостійного 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опрацювання</a:t>
            </a:r>
            <a:r>
              <a:rPr lang="uk-UA" sz="5400" b="1" dirty="0" err="1" smtClean="0">
                <a:solidFill>
                  <a:srgbClr val="3791CA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</a:t>
            </a:r>
            <a:endParaRPr lang="uk-UA" sz="5400" b="1" dirty="0">
              <a:solidFill>
                <a:srgbClr val="3791C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Admin\Desktop\ТРК Надія\Для самостійного опрацювання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310" y="1992573"/>
            <a:ext cx="9280478" cy="443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605608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xmlns="" id="{83E822A4-4BB8-48D4-9345-C1D4195F2E0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79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 descr="Зображення, що містить тарілка&#10;&#10;Автоматично згенерований опис">
            <a:extLst>
              <a:ext uri="{FF2B5EF4-FFF2-40B4-BE49-F238E27FC236}">
                <a16:creationId xmlns:a16="http://schemas.microsoft.com/office/drawing/2014/main" xmlns="" id="{D51789B4-0B0C-4688-BD34-12F6BA8CF6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86" y="4084984"/>
            <a:ext cx="2733910" cy="5933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3AA41C2A-9A89-4F47-AC8B-7F7847FAAD0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5118738"/>
            <a:ext cx="3244495" cy="129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553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639</TotalTime>
  <Words>1074</Words>
  <Application>Microsoft Office PowerPoint</Application>
  <PresentationFormat>Произвольный</PresentationFormat>
  <Paragraphs>223</Paragraphs>
  <Slides>84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84</vt:i4>
      </vt:variant>
    </vt:vector>
  </HeadingPairs>
  <TitlesOfParts>
    <vt:vector size="85" baseType="lpstr">
      <vt:lpstr>Тема Office</vt:lpstr>
      <vt:lpstr>Локальне медіа в соцмережах  Віталій ГОЛУБЄВ, засновник Школи універсального журналіста</vt:lpstr>
      <vt:lpstr>На що спиратимусь</vt:lpstr>
      <vt:lpstr>Кількість інтернет-користувачів  у світі</vt:lpstr>
      <vt:lpstr>Презентация PowerPoint</vt:lpstr>
      <vt:lpstr>Навіщо люди використовують інтернет</vt:lpstr>
      <vt:lpstr>Які типи сайтів відвідують</vt:lpstr>
      <vt:lpstr>Час, проведений в інтернеті</vt:lpstr>
      <vt:lpstr>Потрапити  до читача  у стрічку</vt:lpstr>
      <vt:lpstr>Користувачі соцмереж у світі</vt:lpstr>
      <vt:lpstr>Навіщо йдуть у соцмережі</vt:lpstr>
      <vt:lpstr>Інтернет – інформація, соцмережі – спілкування</vt:lpstr>
      <vt:lpstr>А що говорять українці?</vt:lpstr>
      <vt:lpstr>Час у різних соцмережах</vt:lpstr>
      <vt:lpstr>Знайомо?</vt:lpstr>
      <vt:lpstr>Де найбільше «сидять»  у соцмережах?</vt:lpstr>
      <vt:lpstr>Ми наново вчимося говорити</vt:lpstr>
      <vt:lpstr>Спілкуватись,  а не просто інформувати</vt:lpstr>
      <vt:lpstr>В інтернеті настільки легко висловитися, наскільки й важко бути почутим  Борис Потятиник</vt:lpstr>
      <vt:lpstr>Поекспериментувати з власним праймтаймом</vt:lpstr>
      <vt:lpstr>Якби ж усе було так просто</vt:lpstr>
      <vt:lpstr>Найкращий результат нашої роботи</vt:lpstr>
      <vt:lpstr>А що ж в Україні? </vt:lpstr>
      <vt:lpstr>Перевіримо в іншому джерелі?</vt:lpstr>
      <vt:lpstr>Що по соцмережах?</vt:lpstr>
      <vt:lpstr>А якщо детальніше?</vt:lpstr>
      <vt:lpstr>Тренд: групові чати</vt:lpstr>
      <vt:lpstr>Кажете, телеграм «фсьо»?..</vt:lpstr>
      <vt:lpstr>Презентация PowerPoint</vt:lpstr>
      <vt:lpstr>Це реально?</vt:lpstr>
      <vt:lpstr>Сила локального медіа</vt:lpstr>
      <vt:lpstr>Що говорять читачі</vt:lpstr>
      <vt:lpstr>Інституційність</vt:lpstr>
      <vt:lpstr>Як це відображається в контенті</vt:lpstr>
      <vt:lpstr>Використовуємо сильні сторони</vt:lpstr>
      <vt:lpstr>“Не можу  не робити”</vt:lpstr>
      <vt:lpstr>Мало хто знає, що робити</vt:lpstr>
      <vt:lpstr>Підказка від читачів,  про що писати</vt:lpstr>
      <vt:lpstr>Запит до місцевих медіа  на інформаційне насичення контенту</vt:lpstr>
      <vt:lpstr>Як ефективно розширити  читацьку базу  без використання платних методів? </vt:lpstr>
      <vt:lpstr>Залучити читачів, а потім подумати, як на цьому заробити</vt:lpstr>
      <vt:lpstr>Як це роблять замість нас</vt:lpstr>
      <vt:lpstr>Будьте джерелом інформації,  а не репостів</vt:lpstr>
      <vt:lpstr>Чим ми можемо допомогти?</vt:lpstr>
      <vt:lpstr>Як просувати медіа нативно</vt:lpstr>
      <vt:lpstr>Приклад шаблону  для звичайних цитат</vt:lpstr>
      <vt:lpstr>Який оптимальний формат подачі новини? </vt:lpstr>
      <vt:lpstr>Еволюція форматів постів</vt:lpstr>
      <vt:lpstr>Ключові елементи поста</vt:lpstr>
      <vt:lpstr>Додаткові можливості подачі</vt:lpstr>
      <vt:lpstr>Просіть про дії, які збільшують охоплення</vt:lpstr>
      <vt:lpstr>Інструменти авансування контенту</vt:lpstr>
      <vt:lpstr>“Гачки” для читача</vt:lpstr>
      <vt:lpstr>“Вічнозелений” контент</vt:lpstr>
      <vt:lpstr>Републікація – це нормально</vt:lpstr>
      <vt:lpstr>Якщо цікаво, то вигляд - вторинний</vt:lpstr>
      <vt:lpstr>Буває навіть так</vt:lpstr>
      <vt:lpstr>Пояснюйте людям,  що їм робити  з вашим контентом</vt:lpstr>
      <vt:lpstr>Як розробити сторінку локального медіа в соцмережах? </vt:lpstr>
      <vt:lpstr>Ключові точки контакту у ФБ</vt:lpstr>
      <vt:lpstr>Закріплений допис – зручна можливість підкреслити важливе</vt:lpstr>
      <vt:lpstr>Перші кроки в інстаграмі</vt:lpstr>
      <vt:lpstr>Чим ви займаєтесь?</vt:lpstr>
      <vt:lpstr>Де взяти перших підписників?</vt:lpstr>
      <vt:lpstr>Соцмережі –  це їзда  на велосипеді</vt:lpstr>
      <vt:lpstr>Бути насторожі</vt:lpstr>
      <vt:lpstr>Постійний A/В тест</vt:lpstr>
      <vt:lpstr>Постійний аналіз статистики</vt:lpstr>
      <vt:lpstr>Що спрацьовує найкраще?</vt:lpstr>
      <vt:lpstr>Комплексне відпрацювання інфоприводів</vt:lpstr>
      <vt:lpstr>Як вгамувати наплив панікерів, прихильників змов  і зрад? </vt:lpstr>
      <vt:lpstr>Робота з аудиторією у ФБ</vt:lpstr>
      <vt:lpstr>Не сприймати весь негатив надто серйозно</vt:lpstr>
      <vt:lpstr>Реакція на негатив</vt:lpstr>
      <vt:lpstr>Коментарі можуть створити для матеріалу додану вартість,  а можуть – від’ємну</vt:lpstr>
      <vt:lpstr>Як монетизувати сторінки  в соцмережах? </vt:lpstr>
      <vt:lpstr>Перш ніж говорити  про заробіток у соцмережах</vt:lpstr>
      <vt:lpstr>Що ви продаєте?</vt:lpstr>
      <vt:lpstr>Перші кроки в продажах</vt:lpstr>
      <vt:lpstr>Як удосконалити локальне медіа,  щоб його читали всі? </vt:lpstr>
      <vt:lpstr>“Всі” – нереально. Потрібна власна лояльна аудиторія</vt:lpstr>
      <vt:lpstr>Універсальна воронка продажів</vt:lpstr>
      <vt:lpstr>Постійне покращення кожного етапу</vt:lpstr>
      <vt:lpstr>Для самостійного опрацювання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Дима Буланов</dc:creator>
  <cp:lastModifiedBy>Admin</cp:lastModifiedBy>
  <cp:revision>47</cp:revision>
  <dcterms:created xsi:type="dcterms:W3CDTF">2019-07-08T02:02:25Z</dcterms:created>
  <dcterms:modified xsi:type="dcterms:W3CDTF">2024-11-26T16:47:00Z</dcterms:modified>
</cp:coreProperties>
</file>