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35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206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11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4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78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946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374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775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40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00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1863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52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5B73-BA7A-4B71-8EBA-33CBA385531E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B2343-46F3-4B39-B619-14723238BF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68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avda.com.ua/articles/2020/09/16/7266526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pravda.com.ua/news/2021/07/2/729921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dirty="0"/>
              <a:t>Безпека журналіста 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та </a:t>
            </a:r>
            <a:r>
              <a:rPr lang="uk-UA" b="1" dirty="0"/>
              <a:t>редакції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Існує безліч посібників з безпеки для журналістів, вони містять багато корисною інформації про те, як покращити свій захист. Але, головне питання завжди потребуватиме відповіді:</a:t>
            </a:r>
          </a:p>
          <a:p>
            <a:pPr lvl="0"/>
            <a:r>
              <a:rPr lang="uk-UA" dirty="0">
                <a:solidFill>
                  <a:srgbClr val="FF0000"/>
                </a:solidFill>
              </a:rPr>
              <a:t>Чи справді ви в </a:t>
            </a:r>
            <a:r>
              <a:rPr lang="uk-UA" dirty="0" smtClean="0">
                <a:solidFill>
                  <a:srgbClr val="FF0000"/>
                </a:solidFill>
              </a:rPr>
              <a:t>безпеці, чи </a:t>
            </a:r>
            <a:r>
              <a:rPr lang="uk-UA" dirty="0">
                <a:solidFill>
                  <a:srgbClr val="FF0000"/>
                </a:solidFill>
              </a:rPr>
              <a:t>лише почуваєтеся в безпеці?</a:t>
            </a:r>
          </a:p>
        </p:txBody>
      </p:sp>
    </p:spTree>
    <p:extLst>
      <p:ext uri="{BB962C8B-B14F-4D97-AF65-F5344CB8AC3E}">
        <p14:creationId xmlns:p14="http://schemas.microsoft.com/office/powerpoint/2010/main" val="506781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2853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Існує кілька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видів (</a:t>
            </a:r>
            <a:r>
              <a:rPr lang="uk-UA" b="1" dirty="0" smtClean="0">
                <a:solidFill>
                  <a:srgbClr val="FF0000"/>
                </a:solidFill>
              </a:rPr>
              <a:t>не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)безпеки</a:t>
            </a:r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58072"/>
            <a:ext cx="4398818" cy="2837815"/>
          </a:xfrm>
        </p:spPr>
        <p:txBody>
          <a:bodyPr/>
          <a:lstStyle/>
          <a:p>
            <a:pPr lvl="0"/>
            <a:r>
              <a:rPr lang="uk-UA" dirty="0"/>
              <a:t>Фізична безпека;</a:t>
            </a:r>
          </a:p>
          <a:p>
            <a:pPr lvl="0"/>
            <a:r>
              <a:rPr lang="uk-UA" dirty="0" err="1"/>
              <a:t>Кібербезпека</a:t>
            </a:r>
            <a:r>
              <a:rPr lang="uk-UA" dirty="0"/>
              <a:t>;</a:t>
            </a:r>
          </a:p>
          <a:p>
            <a:pPr lvl="0"/>
            <a:r>
              <a:rPr lang="uk-UA" dirty="0"/>
              <a:t>Юридична безпека;</a:t>
            </a:r>
          </a:p>
          <a:p>
            <a:pPr lvl="0"/>
            <a:r>
              <a:rPr lang="uk-UA" dirty="0"/>
              <a:t>Який ще тип безпеки чи небезпеки ви б виділили?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647" y="1620982"/>
            <a:ext cx="6467994" cy="431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Існує кілька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видів (</a:t>
            </a:r>
            <a:r>
              <a:rPr lang="uk-UA" b="1" dirty="0" smtClean="0">
                <a:solidFill>
                  <a:srgbClr val="FF0000"/>
                </a:solidFill>
              </a:rPr>
              <a:t>не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)безпеки</a:t>
            </a:r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2600" b="1" dirty="0"/>
              <a:t>Фізична безпека;</a:t>
            </a:r>
          </a:p>
          <a:p>
            <a:pPr lvl="0"/>
            <a:r>
              <a:rPr lang="uk-UA" sz="2600" b="1" dirty="0" err="1"/>
              <a:t>Кібербезпека</a:t>
            </a:r>
            <a:r>
              <a:rPr lang="uk-UA" sz="2600" b="1" dirty="0"/>
              <a:t>;</a:t>
            </a:r>
          </a:p>
          <a:p>
            <a:pPr lvl="0"/>
            <a:r>
              <a:rPr lang="uk-UA" sz="2600" b="1" dirty="0"/>
              <a:t>Юридична безпека;</a:t>
            </a:r>
          </a:p>
          <a:p>
            <a:pPr lvl="0"/>
            <a:r>
              <a:rPr lang="uk-UA" sz="2600" b="1" dirty="0"/>
              <a:t>Який ще тип безпеки чи небезпеки ви б виділили?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Серед різних видів безпеки я б виділив ще як мінімум три, два з яких стосуються вас, а третій – ваших джерел:</a:t>
            </a:r>
          </a:p>
          <a:p>
            <a:pPr lvl="0"/>
            <a:r>
              <a:rPr lang="uk-UA" b="1" dirty="0"/>
              <a:t>Психологічна безпека;</a:t>
            </a:r>
            <a:endParaRPr lang="uk-UA" dirty="0"/>
          </a:p>
          <a:p>
            <a:pPr lvl="0"/>
            <a:r>
              <a:rPr lang="uk-UA" b="1" dirty="0"/>
              <a:t>Економічна безпека;</a:t>
            </a:r>
            <a:endParaRPr lang="uk-UA" dirty="0"/>
          </a:p>
          <a:p>
            <a:pPr lvl="0"/>
            <a:r>
              <a:rPr lang="uk-UA" b="1" dirty="0"/>
              <a:t>Безпека джерел інформації.</a:t>
            </a: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2305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8640"/>
            <a:ext cx="10515600" cy="5628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можете знайти статистику </a:t>
            </a:r>
            <a:r>
              <a:rPr lang="uk-UA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кількості фізичних атак на журналістів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вбиств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поранень, 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нападів,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арештів чи затримань. Така статистика ведеться як на національному рівні, так і на глобальному. Наприклад, на національному рівні дуже ретельний моніторинг фізичним загрозам журналістів ведуть </a:t>
            </a:r>
            <a:r>
              <a:rPr lang="uk-UA" sz="2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НСЖУ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глобальному рівні, це </a:t>
            </a:r>
            <a:r>
              <a:rPr lang="uk-UA" sz="2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МФЖ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Комітет захисту журналістів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Репортери без кордонів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Проте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 знайдете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 менше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 про </a:t>
            </a:r>
            <a:r>
              <a:rPr lang="uk-UA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небезпеку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загрожує журналістам. Стрес, в якому ми працюємо, дуже швидко може вивести з ладу. Достатньо прихованої психологічної атаки через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соцмережі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щоб похитнути вашу здатність ефективно працювати, посіяти сумніви в собі та результатах праці.</a:t>
            </a:r>
          </a:p>
          <a:p>
            <a:pPr marL="0" indent="0">
              <a:buNone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мало інформації і про </a:t>
            </a:r>
            <a:r>
              <a:rPr lang="uk-UA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 загрози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Завдяки зв’язкам та впливу певні особи можуть домогтися створення фінансових проблем для редакції чи організувати звільнення конкретного журналіста. І такі впливи часто залишаються непомітними для журналіста, тому що багато редакцій знаходяться в фінансовій скруті і цим легко пояснити причину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звільнення, яка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насправді, може бути пов’язана з розпочатим вами розслідуванням чи критикою впливової особи.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670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513" y="1418302"/>
            <a:ext cx="10515600" cy="4351338"/>
          </a:xfrm>
        </p:spPr>
        <p:txBody>
          <a:bodyPr/>
          <a:lstStyle/>
          <a:p>
            <a:r>
              <a:rPr lang="uk-UA" sz="4000" b="1" dirty="0">
                <a:solidFill>
                  <a:srgbClr val="FF0000"/>
                </a:solidFill>
              </a:rPr>
              <a:t>Тож ми повертаємося на початок: чи можна себе від усього цього захистити і як це зробити</a:t>
            </a:r>
            <a:r>
              <a:rPr lang="uk-UA" sz="4000" b="1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uk-UA" sz="4000" dirty="0"/>
          </a:p>
          <a:p>
            <a:pPr marL="0" indent="0">
              <a:buNone/>
            </a:pPr>
            <a:r>
              <a:rPr lang="uk-UA" b="1" dirty="0" smtClean="0">
                <a:solidFill>
                  <a:srgbClr val="0070C0"/>
                </a:solidFill>
              </a:rPr>
              <a:t>Скажіть</a:t>
            </a:r>
            <a:r>
              <a:rPr lang="uk-UA" b="1" dirty="0">
                <a:solidFill>
                  <a:srgbClr val="0070C0"/>
                </a:solidFill>
              </a:rPr>
              <a:t>, де ви піддаєтеся </a:t>
            </a:r>
            <a:r>
              <a:rPr lang="uk-UA" b="1" dirty="0">
                <a:solidFill>
                  <a:srgbClr val="FF0000"/>
                </a:solidFill>
              </a:rPr>
              <a:t>найбільшому ризику</a:t>
            </a:r>
            <a:r>
              <a:rPr lang="uk-UA" b="1" dirty="0">
                <a:solidFill>
                  <a:srgbClr val="0070C0"/>
                </a:solidFill>
              </a:rPr>
              <a:t>?</a:t>
            </a:r>
            <a:endParaRPr lang="uk-UA" dirty="0">
              <a:solidFill>
                <a:srgbClr val="0070C0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17646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5288450" cy="748145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5">
                    <a:lumMod val="75000"/>
                  </a:schemeClr>
                </a:solidFill>
              </a:rPr>
              <a:t>Фізична 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uk-UA" b="1" dirty="0" smtClean="0">
                <a:solidFill>
                  <a:srgbClr val="FF0000"/>
                </a:solidFill>
              </a:rPr>
              <a:t>не</a:t>
            </a:r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</a:rPr>
              <a:t>) безпека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3" r="14643"/>
          <a:stretch>
            <a:fillRect/>
          </a:stretch>
        </p:blipFill>
        <p:spPr>
          <a:xfrm>
            <a:off x="7148147" y="702873"/>
            <a:ext cx="4338448" cy="3631735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397977" y="1538654"/>
            <a:ext cx="4906108" cy="4330334"/>
          </a:xfrm>
        </p:spPr>
        <p:txBody>
          <a:bodyPr>
            <a:normAutofit lnSpcReduction="1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Місця фізичних атак:</a:t>
            </a:r>
            <a:endParaRPr lang="uk-UA" dirty="0" smtClean="0">
              <a:solidFill>
                <a:srgbClr val="FF0000"/>
              </a:solidFill>
            </a:endParaRPr>
          </a:p>
          <a:p>
            <a:pPr lvl="0"/>
            <a:r>
              <a:rPr lang="uk-UA" dirty="0" smtClean="0"/>
              <a:t>- Вдома;</a:t>
            </a:r>
          </a:p>
          <a:p>
            <a:pPr lvl="0"/>
            <a:r>
              <a:rPr lang="uk-UA" dirty="0" smtClean="0"/>
              <a:t>- В редакції;</a:t>
            </a:r>
          </a:p>
          <a:p>
            <a:pPr lvl="0"/>
            <a:r>
              <a:rPr lang="uk-UA" dirty="0" smtClean="0"/>
              <a:t>- Під час виконання завдання;</a:t>
            </a:r>
          </a:p>
          <a:p>
            <a:pPr lvl="0"/>
            <a:r>
              <a:rPr lang="uk-UA" dirty="0" smtClean="0"/>
              <a:t>- По дорозі на роботу або додому;</a:t>
            </a:r>
          </a:p>
          <a:p>
            <a:pPr lvl="0"/>
            <a:r>
              <a:rPr lang="uk-UA" dirty="0" smtClean="0"/>
              <a:t>- На мітингу;</a:t>
            </a:r>
          </a:p>
          <a:p>
            <a:pPr lvl="0"/>
            <a:r>
              <a:rPr lang="uk-UA" dirty="0" smtClean="0"/>
              <a:t>- На каві поряд з редакцією;</a:t>
            </a:r>
          </a:p>
          <a:p>
            <a:pPr lvl="0"/>
            <a:r>
              <a:rPr lang="uk-UA" dirty="0" smtClean="0"/>
              <a:t>- В улюбленій кав’ярні;</a:t>
            </a:r>
          </a:p>
          <a:p>
            <a:pPr lvl="0"/>
            <a:r>
              <a:rPr lang="uk-UA" dirty="0" smtClean="0"/>
              <a:t>- В під’їзді власного будинку;</a:t>
            </a:r>
          </a:p>
          <a:p>
            <a:pPr lvl="0"/>
            <a:r>
              <a:rPr lang="uk-UA" dirty="0" smtClean="0"/>
              <a:t>- По дорозі з вечірки;</a:t>
            </a:r>
          </a:p>
          <a:p>
            <a:pPr lvl="0"/>
            <a:r>
              <a:rPr lang="uk-UA" dirty="0" smtClean="0"/>
              <a:t>- На тренуванні в спортзалі;</a:t>
            </a:r>
          </a:p>
          <a:p>
            <a:pPr lvl="0"/>
            <a:r>
              <a:rPr lang="uk-UA" dirty="0" smtClean="0"/>
              <a:t>- По дорозі в магазин поряд з будинком;</a:t>
            </a:r>
          </a:p>
          <a:p>
            <a:pPr lvl="0"/>
            <a:r>
              <a:rPr lang="uk-UA" dirty="0" smtClean="0"/>
              <a:t>- Інші варіанти.</a:t>
            </a:r>
          </a:p>
          <a:p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8146" y="4624754"/>
            <a:ext cx="4338449" cy="1584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Харківського</a:t>
            </a:r>
            <a:r>
              <a:rPr lang="ru-RU" sz="1600" dirty="0"/>
              <a:t> </a:t>
            </a:r>
            <a:r>
              <a:rPr lang="ru-RU" sz="1600" dirty="0" err="1"/>
              <a:t>журналіста</a:t>
            </a:r>
            <a:r>
              <a:rPr lang="ru-RU" sz="1600" dirty="0"/>
              <a:t> «</a:t>
            </a:r>
            <a:r>
              <a:rPr lang="ru-RU" sz="1600" dirty="0" err="1"/>
              <a:t>Інформбюро</a:t>
            </a:r>
            <a:r>
              <a:rPr lang="ru-RU" sz="1600" dirty="0"/>
              <a:t>» </a:t>
            </a:r>
            <a:r>
              <a:rPr lang="ru-RU" sz="1600" dirty="0" err="1"/>
              <a:t>Микиту</a:t>
            </a:r>
            <a:r>
              <a:rPr lang="ru-RU" sz="1600" dirty="0"/>
              <a:t> </a:t>
            </a:r>
            <a:r>
              <a:rPr lang="ru-RU" sz="1600" dirty="0" err="1"/>
              <a:t>Книша</a:t>
            </a:r>
            <a:r>
              <a:rPr lang="ru-RU" sz="1600" dirty="0"/>
              <a:t> побили </a:t>
            </a:r>
            <a:r>
              <a:rPr lang="ru-RU" sz="1600" dirty="0" err="1"/>
              <a:t>ввечері</a:t>
            </a:r>
            <a:r>
              <a:rPr lang="ru-RU" sz="1600" dirty="0"/>
              <a:t> 1 </a:t>
            </a:r>
            <a:r>
              <a:rPr lang="ru-RU" sz="1600" dirty="0" err="1" smtClean="0"/>
              <a:t>травня</a:t>
            </a:r>
            <a:r>
              <a:rPr lang="ru-RU" sz="1600" dirty="0" smtClean="0"/>
              <a:t> 2020 року </a:t>
            </a:r>
            <a:r>
              <a:rPr lang="ru-RU" sz="1600" dirty="0" err="1"/>
              <a:t>після</a:t>
            </a:r>
            <a:r>
              <a:rPr lang="ru-RU" sz="1600" dirty="0"/>
              <a:t> того, як </a:t>
            </a:r>
            <a:r>
              <a:rPr lang="ru-RU" sz="1600" dirty="0" err="1"/>
              <a:t>він</a:t>
            </a:r>
            <a:r>
              <a:rPr lang="ru-RU" sz="1600" dirty="0"/>
              <a:t> </a:t>
            </a:r>
            <a:r>
              <a:rPr lang="ru-RU" sz="1600" dirty="0" err="1"/>
              <a:t>викликав</a:t>
            </a:r>
            <a:r>
              <a:rPr lang="ru-RU" sz="1600" dirty="0"/>
              <a:t> </a:t>
            </a:r>
            <a:r>
              <a:rPr lang="ru-RU" sz="1600" dirty="0" err="1"/>
              <a:t>поліцію</a:t>
            </a:r>
            <a:r>
              <a:rPr lang="ru-RU" sz="1600" dirty="0"/>
              <a:t> на </a:t>
            </a:r>
            <a:r>
              <a:rPr lang="ru-RU" sz="1600" dirty="0" err="1"/>
              <a:t>місце</a:t>
            </a:r>
            <a:r>
              <a:rPr lang="ru-RU" sz="1600" dirty="0"/>
              <a:t> </a:t>
            </a:r>
            <a:r>
              <a:rPr lang="ru-RU" sz="1600" dirty="0" err="1"/>
              <a:t>масового</a:t>
            </a:r>
            <a:r>
              <a:rPr lang="ru-RU" sz="1600" dirty="0"/>
              <a:t> </a:t>
            </a:r>
            <a:r>
              <a:rPr lang="ru-RU" sz="1600" dirty="0" err="1"/>
              <a:t>порушення</a:t>
            </a:r>
            <a:r>
              <a:rPr lang="ru-RU" sz="1600" dirty="0"/>
              <a:t> карантину </a:t>
            </a:r>
            <a:r>
              <a:rPr lang="ru-RU" sz="1600" dirty="0" err="1"/>
              <a:t>молоддю</a:t>
            </a:r>
            <a:r>
              <a:rPr lang="ru-RU" sz="1600" dirty="0"/>
              <a:t>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144540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24196"/>
            <a:ext cx="9775565" cy="989215"/>
          </a:xfrm>
        </p:spPr>
        <p:txBody>
          <a:bodyPr>
            <a:normAutofit/>
          </a:bodyPr>
          <a:lstStyle/>
          <a:p>
            <a:r>
              <a:rPr lang="uk-UA" dirty="0" smtClean="0"/>
              <a:t>Атака по дорозі на роботу чи додому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496291"/>
            <a:ext cx="5594263" cy="4675909"/>
          </a:xfrm>
        </p:spPr>
        <p:txBody>
          <a:bodyPr/>
          <a:lstStyle/>
          <a:p>
            <a:r>
              <a:rPr lang="uk-UA" dirty="0" smtClean="0"/>
              <a:t>Але </a:t>
            </a:r>
            <a:r>
              <a:rPr lang="uk-UA" dirty="0"/>
              <a:t>перш ніж ви відповісте, давайте проведемо невеликий експеримент. Хай хтось з учасників назве свою адресу домашню (достатньо вулиці) та адресу редакції. Як ви думаєте, скільки варіантів маршруту з дому на роботу існує</a:t>
            </a:r>
            <a:r>
              <a:rPr lang="uk-UA" dirty="0" smtClean="0"/>
              <a:t>?</a:t>
            </a:r>
          </a:p>
          <a:p>
            <a:endParaRPr lang="uk-UA" dirty="0" smtClean="0"/>
          </a:p>
          <a:p>
            <a:r>
              <a:rPr lang="uk-UA" sz="2400" b="1" dirty="0" smtClean="0"/>
              <a:t>Фахівці </a:t>
            </a:r>
            <a:r>
              <a:rPr lang="uk-UA" sz="2400" b="1" dirty="0"/>
              <a:t>з фізичного захисту говорять, що людина живе за певними усталеними алгоритмами, серед яких найбільш усталений: дорога на </a:t>
            </a:r>
            <a:r>
              <a:rPr lang="uk-UA" sz="2400" b="1" dirty="0" smtClean="0"/>
              <a:t>роботу </a:t>
            </a:r>
            <a:r>
              <a:rPr lang="uk-UA" sz="2400" b="1" dirty="0"/>
              <a:t>та </a:t>
            </a:r>
            <a:r>
              <a:rPr lang="uk-UA" sz="2400" b="1" dirty="0" smtClean="0"/>
              <a:t>додому, прогулянка з собакою чи в найближчий супермаркет.</a:t>
            </a:r>
            <a:r>
              <a:rPr lang="uk-UA" b="1" dirty="0" smtClean="0"/>
              <a:t> </a:t>
            </a:r>
          </a:p>
          <a:p>
            <a:endParaRPr lang="uk-UA" b="1" dirty="0" smtClean="0"/>
          </a:p>
          <a:p>
            <a:r>
              <a:rPr lang="uk-UA" b="1" dirty="0" smtClean="0">
                <a:solidFill>
                  <a:srgbClr val="FF0000"/>
                </a:solidFill>
              </a:rPr>
              <a:t>Як </a:t>
            </a:r>
            <a:r>
              <a:rPr lang="uk-UA" b="1" dirty="0">
                <a:solidFill>
                  <a:srgbClr val="FF0000"/>
                </a:solidFill>
              </a:rPr>
              <a:t>правило, ми пересуваємося одним і тим самим маршрутом, де нас найлегше атакувати.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2062" y="4378569"/>
            <a:ext cx="4213326" cy="2154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/>
              <a:t>У Чернігові невідомі напали і жорстоко </a:t>
            </a:r>
            <a:r>
              <a:rPr lang="uk-UA" dirty="0" smtClean="0"/>
              <a:t>побили журналіста </a:t>
            </a:r>
            <a:r>
              <a:rPr lang="uk-UA" dirty="0"/>
              <a:t>Ігоря </a:t>
            </a:r>
            <a:r>
              <a:rPr lang="uk-UA" dirty="0" err="1"/>
              <a:t>Стаха</a:t>
            </a:r>
            <a:r>
              <a:rPr lang="uk-UA" dirty="0"/>
              <a:t>. </a:t>
            </a:r>
            <a:r>
              <a:rPr lang="uk-UA" dirty="0" smtClean="0"/>
              <a:t>Інцидент </a:t>
            </a:r>
            <a:r>
              <a:rPr lang="uk-UA" dirty="0"/>
              <a:t>стався 29 </a:t>
            </a:r>
            <a:r>
              <a:rPr lang="uk-UA" dirty="0" smtClean="0"/>
              <a:t>серпня 2019 року, </a:t>
            </a:r>
            <a:r>
              <a:rPr lang="uk-UA" dirty="0"/>
              <a:t>недалеко від будинку </a:t>
            </a:r>
            <a:r>
              <a:rPr lang="uk-UA" dirty="0" err="1" smtClean="0"/>
              <a:t>Стаха</a:t>
            </a:r>
            <a:r>
              <a:rPr lang="uk-UA" dirty="0" smtClean="0"/>
              <a:t>. </a:t>
            </a:r>
            <a:r>
              <a:rPr lang="uk-UA" dirty="0"/>
              <a:t>В шість годин вечора Ігор вийшов на прогулянку, відійшов від будинку на триста метрів і на нього напали. Його били руками і ногами.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>
          <a:xfrm>
            <a:off x="7142062" y="987426"/>
            <a:ext cx="4213326" cy="3326880"/>
          </a:xfrm>
        </p:spPr>
      </p:pic>
    </p:spTree>
    <p:extLst>
      <p:ext uri="{BB962C8B-B14F-4D97-AF65-F5344CB8AC3E}">
        <p14:creationId xmlns:p14="http://schemas.microsoft.com/office/powerpoint/2010/main" val="200947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4" r="17214"/>
          <a:stretch>
            <a:fillRect/>
          </a:stretch>
        </p:blipFill>
        <p:spPr>
          <a:xfrm>
            <a:off x="7542823" y="310418"/>
            <a:ext cx="4014788" cy="37252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5984961" cy="4881563"/>
          </a:xfrm>
        </p:spPr>
        <p:txBody>
          <a:bodyPr>
            <a:normAutofit lnSpcReduction="10000"/>
          </a:bodyPr>
          <a:lstStyle/>
          <a:p>
            <a:r>
              <a:rPr lang="uk-UA" sz="2000" dirty="0"/>
              <a:t>Тож </a:t>
            </a:r>
            <a:r>
              <a:rPr lang="uk-UA" sz="2000" dirty="0">
                <a:solidFill>
                  <a:srgbClr val="FF0000"/>
                </a:solidFill>
              </a:rPr>
              <a:t>якщо ви відчуваєте загрозу, старайтеся змінювати свій маршрут</a:t>
            </a:r>
            <a:r>
              <a:rPr lang="uk-UA" sz="2000" dirty="0"/>
              <a:t>.</a:t>
            </a:r>
          </a:p>
          <a:p>
            <a:r>
              <a:rPr lang="uk-UA" sz="2000" dirty="0"/>
              <a:t>Це легше сказати, ніж зробити. Наприклад, до мого будинку є три підходи, але часто це може бути дві, а то й усього одна дорога. Більше того, вхід у під’їзд або ж у власний будинок – як правило один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b="1" dirty="0"/>
              <a:t>Напад на журналіста під час входу або виходу з під’їзду так само є поширеним, як і напад по дорозі на роботу чи з неї. Проте, такий напад потребує певної організації та участі кількох людей. Як мінімум, хтось має повідомляти про ваш маршрут, а хтось сидіти в засідці. </a:t>
            </a:r>
            <a:endParaRPr lang="uk-UA" sz="2000" b="1" dirty="0" smtClean="0"/>
          </a:p>
          <a:p>
            <a:r>
              <a:rPr lang="uk-UA" sz="2000" b="1" dirty="0" smtClean="0"/>
              <a:t>Простіше</a:t>
            </a:r>
            <a:r>
              <a:rPr lang="uk-UA" sz="2000" b="1" dirty="0"/>
              <a:t>, коли вас чекають на виході з квартири, але тут ризик полягає в тому, що ви можете вийти не один.</a:t>
            </a:r>
            <a:endParaRPr lang="uk-UA" sz="2000" dirty="0"/>
          </a:p>
          <a:p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42823" y="4141177"/>
            <a:ext cx="4014788" cy="2382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Георгій Гонгадзе, журналіст і засновник «Української правди» (Київ), був викрадений від будинку колеги, а потім</a:t>
            </a:r>
            <a:r>
              <a:rPr lang="uk-UA" sz="1600" dirty="0">
                <a:hlinkClick r:id="rId3"/>
              </a:rPr>
              <a:t> </a:t>
            </a:r>
            <a:r>
              <a:rPr lang="uk-UA" sz="1600" dirty="0">
                <a:solidFill>
                  <a:schemeClr val="bg1"/>
                </a:solidFill>
              </a:rPr>
              <a:t>жорстоко вбитий у вересні 2000 року</a:t>
            </a:r>
            <a:r>
              <a:rPr lang="uk-UA" sz="1600" dirty="0"/>
              <a:t>. Він відкрито критикував тогочасну українську владу. І як встановило подальше розслідування, виконавцями вбивства стали</a:t>
            </a:r>
            <a:r>
              <a:rPr lang="uk-UA" sz="1600" dirty="0">
                <a:hlinkClick r:id="rId4"/>
              </a:rPr>
              <a:t> </a:t>
            </a:r>
            <a:r>
              <a:rPr lang="uk-UA" sz="1600" dirty="0"/>
              <a:t>працівники правоохоронних органів, а замовники досі офіційно не встановлені.</a:t>
            </a:r>
          </a:p>
        </p:txBody>
      </p:sp>
    </p:spTree>
    <p:extLst>
      <p:ext uri="{BB962C8B-B14F-4D97-AF65-F5344CB8AC3E}">
        <p14:creationId xmlns:p14="http://schemas.microsoft.com/office/powerpoint/2010/main" val="364007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b="6009"/>
          <a:stretch>
            <a:fillRect/>
          </a:stretch>
        </p:blipFill>
        <p:spPr>
          <a:xfrm>
            <a:off x="7200900" y="987425"/>
            <a:ext cx="4154488" cy="48736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923192"/>
            <a:ext cx="5859950" cy="4945796"/>
          </a:xfrm>
        </p:spPr>
        <p:txBody>
          <a:bodyPr>
            <a:normAutofit/>
          </a:bodyPr>
          <a:lstStyle/>
          <a:p>
            <a:r>
              <a:rPr lang="uk-UA" sz="2000" dirty="0"/>
              <a:t>Якщо ви відчуваєте загрозу (наприклад, хтось погрожує вам через публікацію), намагайтеся не заходити в під’їзд з незнайомими людьми. Так само не заходьте самі у під’їзд, якщо буквально перед вами туди зайшли один або кілька незнайомців. Це може виглядати як параноя, але краще дочекатися когось чи сходити в гості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r>
              <a:rPr lang="uk-UA" sz="2000" dirty="0"/>
              <a:t>Якщо відкинути не пов’язані з журналістикою фізичні загрози, можна виділити три типи фізичної атаки:</a:t>
            </a:r>
          </a:p>
          <a:p>
            <a:pPr lvl="0"/>
            <a:r>
              <a:rPr lang="uk-UA" sz="2000" dirty="0" smtClean="0"/>
              <a:t>- </a:t>
            </a:r>
            <a:r>
              <a:rPr lang="uk-UA" sz="2000" dirty="0" smtClean="0">
                <a:solidFill>
                  <a:srgbClr val="FF0000"/>
                </a:solidFill>
              </a:rPr>
              <a:t>Залякування</a:t>
            </a:r>
            <a:r>
              <a:rPr lang="uk-UA" sz="2000" dirty="0"/>
              <a:t>;</a:t>
            </a:r>
          </a:p>
          <a:p>
            <a:pPr lvl="0"/>
            <a:r>
              <a:rPr lang="uk-UA" sz="2000" dirty="0" smtClean="0"/>
              <a:t>- Напад </a:t>
            </a:r>
            <a:r>
              <a:rPr lang="uk-UA" sz="2000" dirty="0"/>
              <a:t>з метою </a:t>
            </a:r>
            <a:r>
              <a:rPr lang="uk-UA" sz="2000" dirty="0">
                <a:solidFill>
                  <a:srgbClr val="FF0000"/>
                </a:solidFill>
              </a:rPr>
              <a:t>зупинити вас </a:t>
            </a:r>
            <a:r>
              <a:rPr lang="uk-UA" sz="2000" dirty="0"/>
              <a:t>від якихось дій;</a:t>
            </a:r>
          </a:p>
          <a:p>
            <a:pPr lvl="0"/>
            <a:r>
              <a:rPr lang="uk-UA" sz="2000" dirty="0" smtClean="0"/>
              <a:t>- </a:t>
            </a:r>
            <a:r>
              <a:rPr lang="uk-UA" sz="2000" dirty="0" smtClean="0">
                <a:solidFill>
                  <a:srgbClr val="FF0000"/>
                </a:solidFill>
              </a:rPr>
              <a:t>Вбивство</a:t>
            </a:r>
            <a:r>
              <a:rPr lang="uk-UA" sz="2000" dirty="0"/>
              <a:t>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65185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606669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Неможливо захиститися від професійно організованого вбивства.</a:t>
            </a:r>
            <a:endParaRPr lang="uk-UA" sz="28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136"/>
          <a:stretch>
            <a:fillRect/>
          </a:stretch>
        </p:blipFill>
        <p:spPr>
          <a:xfrm>
            <a:off x="5183188" y="1731963"/>
            <a:ext cx="6172200" cy="412908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732085"/>
            <a:ext cx="4127866" cy="4136903"/>
          </a:xfrm>
        </p:spPr>
        <p:txBody>
          <a:bodyPr>
            <a:normAutofit/>
          </a:bodyPr>
          <a:lstStyle/>
          <a:p>
            <a:r>
              <a:rPr lang="uk-UA" sz="1800" dirty="0"/>
              <a:t>Павло Шеремет загинув 20 липня 2016 р. у Києві, в результаті вибуху автомобіля о 7:45 ранку, машина вибухнула на розі вулиць Богдана Хмельницького та Івана Франка, навпроти ресторану </a:t>
            </a:r>
            <a:r>
              <a:rPr lang="uk-UA" sz="1800" dirty="0" err="1" smtClean="0"/>
              <a:t>Макдоналдс</a:t>
            </a:r>
            <a:r>
              <a:rPr lang="uk-UA" sz="1800" dirty="0" smtClean="0"/>
              <a:t>. </a:t>
            </a:r>
            <a:r>
              <a:rPr lang="uk-UA" sz="1800" dirty="0"/>
              <a:t>Згодом стало відомо, що, ймовірно, вибух стався через </a:t>
            </a:r>
            <a:r>
              <a:rPr lang="uk-UA" sz="1800" dirty="0" err="1"/>
              <a:t>безоболонковий</a:t>
            </a:r>
            <a:r>
              <a:rPr lang="uk-UA" sz="1800" dirty="0"/>
              <a:t> саморобний вибуховий пристрій, який скоріше за все, керувався </a:t>
            </a:r>
            <a:r>
              <a:rPr lang="uk-UA" sz="1800" dirty="0" smtClean="0"/>
              <a:t>дистанційно. </a:t>
            </a:r>
            <a:r>
              <a:rPr lang="uk-UA" sz="1800" dirty="0"/>
              <a:t>Для вбивства використали елементи протипіхотної міни </a:t>
            </a:r>
            <a:r>
              <a:rPr lang="uk-UA" sz="1800" dirty="0" smtClean="0"/>
              <a:t>МОН-50, </a:t>
            </a:r>
            <a:r>
              <a:rPr lang="uk-UA" sz="1800" dirty="0"/>
              <a:t>таку ж пізніше знайшли в одного з підозрюваних.</a:t>
            </a:r>
          </a:p>
        </p:txBody>
      </p:sp>
    </p:spTree>
    <p:extLst>
      <p:ext uri="{BB962C8B-B14F-4D97-AF65-F5344CB8AC3E}">
        <p14:creationId xmlns:p14="http://schemas.microsoft.com/office/powerpoint/2010/main" val="45641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7737230" y="987426"/>
            <a:ext cx="3455377" cy="272839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uk-UA" sz="2000" dirty="0"/>
              <a:t>Безпека робочого місця так само важлива, як і безпека власного житла чи маршруту, яким ви пересуваєтеся. Скажіть, в кого редакція цілодобово охороняється професійною охороною? Я здивуюся, якщо у когось така охорона є. У кращому випадку це нічний сторож, але не в день, коли працюють журналісти. </a:t>
            </a:r>
          </a:p>
          <a:p>
            <a:r>
              <a:rPr lang="uk-UA" sz="2000" dirty="0"/>
              <a:t>Якщо хтось захоче організувати напад на редакцію, найлегше це зробити тоді, коли приміщення не охороняється.</a:t>
            </a:r>
          </a:p>
          <a:p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78769" y="3965332"/>
            <a:ext cx="5275385" cy="2294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Ігор Александров, тележурналіст і директор Слов’янської телекомпанії «ТОР» (Донецька область) викривав зв’язки місцевого криміналу та правоохоронних органів. Він пообіцяв оприлюднити матеріали про замовників і виконавців низки вбивств, проте наступна програма з його участю в ефір не вийшла. В липні 2001 року нападники увірвалися в офіс телекомпанії та забили його до смерті бейсбольними </a:t>
            </a:r>
            <a:r>
              <a:rPr lang="uk-UA" sz="1600" dirty="0" err="1"/>
              <a:t>битами</a:t>
            </a:r>
            <a:r>
              <a:rPr lang="uk-UA" sz="1600" dirty="0"/>
              <a:t>. Прокуратура України офіційно визнала, що він загинув через журналістську діяльність.</a:t>
            </a:r>
          </a:p>
        </p:txBody>
      </p:sp>
    </p:spTree>
    <p:extLst>
      <p:ext uri="{BB962C8B-B14F-4D97-AF65-F5344CB8AC3E}">
        <p14:creationId xmlns:p14="http://schemas.microsoft.com/office/powerpoint/2010/main" val="432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9" b="4269"/>
          <a:stretch>
            <a:fillRect/>
          </a:stretch>
        </p:blipFill>
        <p:spPr>
          <a:xfrm>
            <a:off x="7587762" y="987425"/>
            <a:ext cx="3868614" cy="229862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8242" y="1506171"/>
            <a:ext cx="5886327" cy="4226413"/>
          </a:xfrm>
        </p:spPr>
        <p:txBody>
          <a:bodyPr>
            <a:normAutofit/>
          </a:bodyPr>
          <a:lstStyle/>
          <a:p>
            <a:r>
              <a:rPr lang="uk-UA" sz="2800" dirty="0"/>
              <a:t>Якщо ви не можете подбати про те, щоб мати одного або кількох охоронців, встановіть камери відеоспостереження. Це може </a:t>
            </a:r>
            <a:r>
              <a:rPr lang="uk-UA" sz="2800" dirty="0" err="1"/>
              <a:t>відлякати</a:t>
            </a:r>
            <a:r>
              <a:rPr lang="uk-UA" sz="2800" dirty="0"/>
              <a:t> частину нападників, </a:t>
            </a:r>
            <a:r>
              <a:rPr lang="uk-UA" sz="2800" dirty="0" smtClean="0"/>
              <a:t>або, </a:t>
            </a:r>
            <a:r>
              <a:rPr lang="uk-UA" sz="2800" dirty="0"/>
              <a:t>як </a:t>
            </a:r>
            <a:r>
              <a:rPr lang="uk-UA" sz="2800" dirty="0" smtClean="0"/>
              <a:t>мінімум, </a:t>
            </a:r>
            <a:r>
              <a:rPr lang="uk-UA" sz="2800" dirty="0"/>
              <a:t>допоможе встановити злочинців. </a:t>
            </a:r>
            <a:endParaRPr lang="uk-UA" sz="2800" dirty="0" smtClean="0"/>
          </a:p>
          <a:p>
            <a:r>
              <a:rPr lang="uk-UA" sz="2800" dirty="0" smtClean="0"/>
              <a:t>Найгірша </a:t>
            </a:r>
            <a:r>
              <a:rPr lang="uk-UA" sz="2800" dirty="0"/>
              <a:t>ситуація: якщо у вас немає ні камер спостереження, ні охорони, а двері в офіс навіть не зачиняються.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87761" y="3464169"/>
            <a:ext cx="3868615" cy="3077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У місті </a:t>
            </a:r>
            <a:r>
              <a:rPr lang="uk-UA" sz="1600" dirty="0" err="1"/>
              <a:t>Кам’янське</a:t>
            </a:r>
            <a:r>
              <a:rPr lang="uk-UA" sz="1600" dirty="0"/>
              <a:t> Дніпропетровської області (колишній Дніпродзержинськ) виявили вибуховий пристрій біля приміщення редакції місцевої газети.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/>
              <a:t>Як повідомили в міському управлінні поліції, правоохоронці знешкодили вибухівку, знайдену біля офісу на перехресті вулиць </a:t>
            </a:r>
            <a:r>
              <a:rPr lang="uk-UA" sz="1600" dirty="0" err="1"/>
              <a:t>Павлівська</a:t>
            </a:r>
            <a:r>
              <a:rPr lang="uk-UA" sz="1600" dirty="0"/>
              <a:t> та Спортивна, у п’ятницю ввечері, 30 </a:t>
            </a:r>
            <a:r>
              <a:rPr lang="uk-UA" sz="1600" dirty="0" smtClean="0"/>
              <a:t>грудня 2016 року.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25443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6642466" cy="160020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 безпека під час </a:t>
            </a:r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0970" y="1811215"/>
            <a:ext cx="6840416" cy="4563209"/>
          </a:xfrm>
        </p:spPr>
        <p:txBody>
          <a:bodyPr>
            <a:normAutofit/>
          </a:bodyPr>
          <a:lstStyle/>
          <a:p>
            <a:r>
              <a:rPr lang="uk-UA" b="1" dirty="0"/>
              <a:t>Війна внесла додаткові елементи до проблем фізичної безпеки, адже більшість із нас ледь не щодня потрапляє під ризик потрапити під обстріл. Тож є кілька елементів, на які ви повинні постійно звертати увагу:</a:t>
            </a:r>
          </a:p>
          <a:p>
            <a:pPr lvl="0"/>
            <a:r>
              <a:rPr lang="uk-UA" dirty="0" smtClean="0"/>
              <a:t>- Чи </a:t>
            </a:r>
            <a:r>
              <a:rPr lang="uk-UA" dirty="0"/>
              <a:t>маєте ви швидке та надійне </a:t>
            </a:r>
            <a:r>
              <a:rPr lang="uk-UA" dirty="0">
                <a:solidFill>
                  <a:srgbClr val="FF0000"/>
                </a:solidFill>
              </a:rPr>
              <a:t>оповіщення</a:t>
            </a:r>
            <a:r>
              <a:rPr lang="uk-UA" dirty="0"/>
              <a:t> про загрозу обстрілу?</a:t>
            </a:r>
          </a:p>
          <a:p>
            <a:pPr lvl="0"/>
            <a:r>
              <a:rPr lang="uk-UA" dirty="0" smtClean="0"/>
              <a:t>- Чи </a:t>
            </a:r>
            <a:r>
              <a:rPr lang="uk-UA" dirty="0"/>
              <a:t>є поряд з вашим житлом або місцем роботи </a:t>
            </a:r>
            <a:r>
              <a:rPr lang="uk-UA" dirty="0">
                <a:solidFill>
                  <a:srgbClr val="FF0000"/>
                </a:solidFill>
              </a:rPr>
              <a:t>укриття</a:t>
            </a:r>
            <a:r>
              <a:rPr lang="uk-UA" dirty="0"/>
              <a:t>, як швидко ви можете до нього дістатися?</a:t>
            </a:r>
          </a:p>
          <a:p>
            <a:pPr lvl="0"/>
            <a:r>
              <a:rPr lang="uk-UA" dirty="0" smtClean="0"/>
              <a:t>- Чи </a:t>
            </a:r>
            <a:r>
              <a:rPr lang="uk-UA" dirty="0"/>
              <a:t>є на вашому робочому місці </a:t>
            </a:r>
            <a:r>
              <a:rPr lang="uk-UA" dirty="0">
                <a:solidFill>
                  <a:srgbClr val="FF0000"/>
                </a:solidFill>
              </a:rPr>
              <a:t>безпечне місце</a:t>
            </a:r>
            <a:r>
              <a:rPr lang="uk-UA" dirty="0"/>
              <a:t>, яке називають «дві стіни»?</a:t>
            </a:r>
          </a:p>
          <a:p>
            <a:pPr lvl="0"/>
            <a:r>
              <a:rPr lang="uk-UA" dirty="0" smtClean="0"/>
              <a:t>- Яка </a:t>
            </a:r>
            <a:r>
              <a:rPr lang="uk-UA" dirty="0"/>
              <a:t>ситуація з забезпеченням </a:t>
            </a:r>
            <a:r>
              <a:rPr lang="uk-UA" dirty="0">
                <a:solidFill>
                  <a:srgbClr val="FF0000"/>
                </a:solidFill>
              </a:rPr>
              <a:t>засобами гасіння </a:t>
            </a:r>
            <a:r>
              <a:rPr lang="uk-UA" dirty="0"/>
              <a:t>на робочому місці, чи є </a:t>
            </a:r>
            <a:r>
              <a:rPr lang="uk-UA" dirty="0">
                <a:solidFill>
                  <a:srgbClr val="FF0000"/>
                </a:solidFill>
              </a:rPr>
              <a:t>аптечка</a:t>
            </a:r>
            <a:r>
              <a:rPr lang="uk-UA" dirty="0"/>
              <a:t>?</a:t>
            </a:r>
          </a:p>
          <a:p>
            <a:pPr lvl="0"/>
            <a:r>
              <a:rPr lang="uk-UA" dirty="0" smtClean="0"/>
              <a:t>- Скільки </a:t>
            </a:r>
            <a:r>
              <a:rPr lang="uk-UA" dirty="0">
                <a:solidFill>
                  <a:srgbClr val="FF0000"/>
                </a:solidFill>
              </a:rPr>
              <a:t>виходів</a:t>
            </a:r>
            <a:r>
              <a:rPr lang="uk-UA" dirty="0"/>
              <a:t> з вашої редакції?</a:t>
            </a:r>
          </a:p>
          <a:p>
            <a:pPr lvl="0"/>
            <a:r>
              <a:rPr lang="uk-UA" dirty="0" smtClean="0"/>
              <a:t>- Чи </a:t>
            </a:r>
            <a:r>
              <a:rPr lang="uk-UA" dirty="0"/>
              <a:t>є на вікнах </a:t>
            </a:r>
            <a:r>
              <a:rPr lang="uk-UA" dirty="0">
                <a:solidFill>
                  <a:srgbClr val="FF0000"/>
                </a:solidFill>
              </a:rPr>
              <a:t>грати</a:t>
            </a:r>
            <a:r>
              <a:rPr lang="uk-UA" dirty="0"/>
              <a:t> і чи можете ви їх зняти без додаткових інструментів, якщо будете заблоковані в приміщенні чи кімнаті?</a:t>
            </a:r>
          </a:p>
          <a:p>
            <a:pPr lvl="0"/>
            <a:r>
              <a:rPr lang="uk-UA" dirty="0" smtClean="0"/>
              <a:t>- Чи </a:t>
            </a:r>
            <a:r>
              <a:rPr lang="uk-UA" dirty="0"/>
              <a:t>є в редакції </a:t>
            </a:r>
            <a:r>
              <a:rPr lang="uk-UA" dirty="0">
                <a:solidFill>
                  <a:srgbClr val="FF0000"/>
                </a:solidFill>
              </a:rPr>
              <a:t>протигаз</a:t>
            </a:r>
            <a:r>
              <a:rPr lang="uk-UA" dirty="0"/>
              <a:t> або інші </a:t>
            </a:r>
            <a:r>
              <a:rPr lang="uk-UA" dirty="0">
                <a:solidFill>
                  <a:srgbClr val="FF0000"/>
                </a:solidFill>
              </a:rPr>
              <a:t>засоби порятунку </a:t>
            </a:r>
            <a:r>
              <a:rPr lang="uk-UA" dirty="0"/>
              <a:t>на випадок сильного задимлення?</a:t>
            </a:r>
          </a:p>
          <a:p>
            <a:endParaRPr lang="uk-UA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1" r="13661"/>
          <a:stretch>
            <a:fillRect/>
          </a:stretch>
        </p:blipFill>
        <p:spPr>
          <a:xfrm>
            <a:off x="7693269" y="821104"/>
            <a:ext cx="3925888" cy="3038475"/>
          </a:xfrm>
        </p:spPr>
      </p:pic>
      <p:sp>
        <p:nvSpPr>
          <p:cNvPr id="8" name="Прямоугольник 7"/>
          <p:cNvSpPr/>
          <p:nvPr/>
        </p:nvSpPr>
        <p:spPr>
          <a:xfrm>
            <a:off x="7693270" y="4149970"/>
            <a:ext cx="3925888" cy="2224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Російські окупанти обстріляли з артилерії редакцію газет "Зоря" та "Вісник Богодухівщини", що розміщуються у будівлі у центрі Золочева. Поранених немає.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7455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50" y="861647"/>
            <a:ext cx="6106135" cy="3226778"/>
          </a:xfrm>
        </p:spPr>
        <p:txBody>
          <a:bodyPr>
            <a:normAutofit fontScale="85000" lnSpcReduction="10000"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Питання фізичної безпеки актуальні і під час виконання редакційних </a:t>
            </a:r>
            <a:r>
              <a:rPr lang="uk-UA" sz="2400" b="1" dirty="0" smtClean="0">
                <a:solidFill>
                  <a:srgbClr val="FF0000"/>
                </a:solidFill>
              </a:rPr>
              <a:t>завдань</a:t>
            </a:r>
          </a:p>
          <a:p>
            <a:r>
              <a:rPr lang="uk-UA" dirty="0" smtClean="0"/>
              <a:t> </a:t>
            </a:r>
            <a:r>
              <a:rPr lang="uk-UA" dirty="0"/>
              <a:t>Якщо ви не на передовій, то, можливо, вам не треба весь час ходити в бронежилеті. </a:t>
            </a:r>
            <a:r>
              <a:rPr lang="uk-UA" dirty="0">
                <a:solidFill>
                  <a:srgbClr val="FF0000"/>
                </a:solidFill>
              </a:rPr>
              <a:t>А як щодо того, коли ви їдете висвітлювати місця обстрілів?</a:t>
            </a:r>
            <a:r>
              <a:rPr lang="uk-UA" dirty="0"/>
              <a:t> Адже неодноразово були випадки повторних ударів по місцях прильоту.</a:t>
            </a:r>
          </a:p>
          <a:p>
            <a:r>
              <a:rPr lang="uk-UA" dirty="0"/>
              <a:t>Одна з порад: зважити, чи варто вам знаходитися в епіцентрі прильоту у перші пів години, коли вірогідність повторного удару максимально висока? Яка є альтернатива? Наприклад, ви можете знімати з безпечної відстані, використовуючи більш потужну оптику на камері або </a:t>
            </a:r>
            <a:r>
              <a:rPr lang="uk-UA" dirty="0" err="1"/>
              <a:t>зум</a:t>
            </a:r>
            <a:r>
              <a:rPr lang="uk-UA" dirty="0"/>
              <a:t>, якщо вам потрібні загальні кадри про трагедію.</a:t>
            </a:r>
          </a:p>
          <a:p>
            <a:r>
              <a:rPr lang="uk-UA" dirty="0"/>
              <a:t>Ви також можете опитати свідків будинків та приміщень поряд з епіцентром удару, що значно зменшить ваші особисті ризики потрапити під удар. До того ж, журналісти часто поспішають на місце подій, хоча в цей час діє заборона на поширення інформації з місця прильоту. Тож те саме можна зробити у більш безпечний час, не втрачаючи «оперативності».</a:t>
            </a:r>
          </a:p>
          <a:p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3750" y="4088424"/>
            <a:ext cx="10471638" cy="2444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k-UA" sz="2400" b="1" dirty="0"/>
              <a:t>Росія завдала повторного удару по Запоріжжю, коли на місці працювали рятувальники й поліцейські. Там перебували наші журналісти із Суспільне Запоріжжя, які фільмували наслідки попереднього удару та спілкувались із пораненими. Кореспонденти Суспільного вціліли, втім були поранені наші колеги із Укрінформу та 1+1.</a:t>
            </a:r>
            <a:endParaRPr lang="uk-UA" sz="2400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1" r="9071"/>
          <a:stretch>
            <a:fillRect/>
          </a:stretch>
        </p:blipFill>
        <p:spPr>
          <a:xfrm>
            <a:off x="7227888" y="861647"/>
            <a:ext cx="4127500" cy="3007091"/>
          </a:xfrm>
        </p:spPr>
      </p:pic>
    </p:spTree>
    <p:extLst>
      <p:ext uri="{BB962C8B-B14F-4D97-AF65-F5344CB8AC3E}">
        <p14:creationId xmlns:p14="http://schemas.microsoft.com/office/powerpoint/2010/main" val="339810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7" y="987425"/>
            <a:ext cx="10229727" cy="4881563"/>
          </a:xfrm>
        </p:spPr>
        <p:txBody>
          <a:bodyPr>
            <a:normAutofit/>
          </a:bodyPr>
          <a:lstStyle/>
          <a:p>
            <a:r>
              <a:rPr lang="uk-UA" sz="4400" dirty="0" smtClean="0"/>
              <a:t>Якщо ви їдете у </a:t>
            </a:r>
            <a:r>
              <a:rPr lang="uk-UA" sz="4400" dirty="0" smtClean="0">
                <a:solidFill>
                  <a:srgbClr val="FF0000"/>
                </a:solidFill>
              </a:rPr>
              <a:t>відрядження</a:t>
            </a:r>
            <a:r>
              <a:rPr lang="uk-UA" sz="4400" dirty="0" smtClean="0"/>
              <a:t>, ви маєте подумати про безпечне місце зупинки. </a:t>
            </a:r>
          </a:p>
          <a:p>
            <a:endParaRPr lang="uk-UA" sz="4400" dirty="0" smtClean="0"/>
          </a:p>
          <a:p>
            <a:r>
              <a:rPr lang="uk-UA" sz="4400" dirty="0" smtClean="0"/>
              <a:t>Скажіть, у чужому місті - де </a:t>
            </a:r>
            <a:r>
              <a:rPr lang="uk-UA" sz="4400" dirty="0" smtClean="0">
                <a:solidFill>
                  <a:srgbClr val="FF0000"/>
                </a:solidFill>
              </a:rPr>
              <a:t>найбільш небезпечно</a:t>
            </a:r>
            <a:r>
              <a:rPr lang="uk-UA" sz="4400" dirty="0" smtClean="0"/>
              <a:t>?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016674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7" y="987425"/>
            <a:ext cx="10669343" cy="4881563"/>
          </a:xfrm>
        </p:spPr>
        <p:txBody>
          <a:bodyPr>
            <a:normAutofit/>
          </a:bodyPr>
          <a:lstStyle/>
          <a:p>
            <a:r>
              <a:rPr lang="uk-UA" sz="2000" dirty="0" smtClean="0"/>
              <a:t>Моніторинг </a:t>
            </a:r>
            <a:r>
              <a:rPr lang="uk-UA" sz="2000" dirty="0"/>
              <a:t>Спілки журналістів показав, що </a:t>
            </a:r>
            <a:r>
              <a:rPr lang="uk-UA" sz="2000" dirty="0">
                <a:solidFill>
                  <a:srgbClr val="FF0000"/>
                </a:solidFill>
              </a:rPr>
              <a:t>найбільш небезпечними є готелі</a:t>
            </a:r>
            <a:r>
              <a:rPr lang="uk-UA" sz="2000" dirty="0"/>
              <a:t>:</a:t>
            </a:r>
          </a:p>
          <a:p>
            <a:pPr lvl="0"/>
            <a:r>
              <a:rPr lang="uk-UA" sz="2000" dirty="0" smtClean="0"/>
              <a:t>- Біля </a:t>
            </a:r>
            <a:r>
              <a:rPr lang="uk-UA" sz="2000" dirty="0"/>
              <a:t>залізничних вузлів, через які проходять потяги з військовими вантажами;</a:t>
            </a:r>
          </a:p>
          <a:p>
            <a:pPr lvl="0"/>
            <a:r>
              <a:rPr lang="uk-UA" sz="2000" dirty="0" smtClean="0"/>
              <a:t>- Біля </a:t>
            </a:r>
            <a:r>
              <a:rPr lang="uk-UA" sz="2000" dirty="0"/>
              <a:t>важливих промислових підприємств;</a:t>
            </a:r>
          </a:p>
          <a:p>
            <a:pPr lvl="0"/>
            <a:r>
              <a:rPr lang="uk-UA" sz="2000" dirty="0" smtClean="0"/>
              <a:t>- Біля </a:t>
            </a:r>
            <a:r>
              <a:rPr lang="uk-UA" sz="2000" dirty="0"/>
              <a:t>ключових адміністративних зданій, звідки відбувається управління;</a:t>
            </a:r>
          </a:p>
          <a:p>
            <a:pPr lvl="0"/>
            <a:r>
              <a:rPr lang="uk-UA" sz="2000" dirty="0" smtClean="0"/>
              <a:t>- Біля </a:t>
            </a:r>
            <a:r>
              <a:rPr lang="uk-UA" sz="2000" dirty="0"/>
              <a:t>будь-яких військових об’єктів;</a:t>
            </a:r>
          </a:p>
          <a:p>
            <a:pPr lvl="0"/>
            <a:r>
              <a:rPr lang="uk-UA" sz="2000" dirty="0" smtClean="0"/>
              <a:t>- Готелі</a:t>
            </a:r>
            <a:r>
              <a:rPr lang="uk-UA" sz="2000" dirty="0"/>
              <a:t>, в яких зупиняються військові або іноземні журналісти;</a:t>
            </a:r>
          </a:p>
          <a:p>
            <a:pPr lvl="0"/>
            <a:r>
              <a:rPr lang="uk-UA" sz="2000" dirty="0" smtClean="0"/>
              <a:t>- Біля </a:t>
            </a:r>
            <a:r>
              <a:rPr lang="uk-UA" sz="2000" dirty="0"/>
              <a:t>госпіталів;</a:t>
            </a:r>
          </a:p>
          <a:p>
            <a:pPr lvl="0"/>
            <a:r>
              <a:rPr lang="uk-UA" sz="2000" dirty="0" smtClean="0"/>
              <a:t>- Окраїни </a:t>
            </a:r>
            <a:r>
              <a:rPr lang="uk-UA" sz="2000" dirty="0"/>
              <a:t>міста/селища (бо там часто працює ППО і падають уламки збитих «</a:t>
            </a:r>
            <a:r>
              <a:rPr lang="uk-UA" sz="2000" dirty="0" err="1"/>
              <a:t>шахедів</a:t>
            </a:r>
            <a:r>
              <a:rPr lang="uk-UA" sz="2000" dirty="0"/>
              <a:t>» чи ракет).</a:t>
            </a:r>
          </a:p>
          <a:p>
            <a:endParaRPr lang="uk-UA" sz="2000" dirty="0" smtClean="0"/>
          </a:p>
          <a:p>
            <a:r>
              <a:rPr lang="uk-UA" sz="2000" b="1" dirty="0" smtClean="0"/>
              <a:t>В </a:t>
            </a:r>
            <a:r>
              <a:rPr lang="uk-UA" sz="2000" b="1" dirty="0"/>
              <a:t>цілому сьогодні </a:t>
            </a:r>
            <a:r>
              <a:rPr lang="uk-UA" sz="2000" b="1" dirty="0">
                <a:solidFill>
                  <a:srgbClr val="FF0000"/>
                </a:solidFill>
              </a:rPr>
              <a:t>зупинятися в готелях доволі ризиковано</a:t>
            </a:r>
            <a:r>
              <a:rPr lang="uk-UA" sz="2000" b="1" dirty="0"/>
              <a:t>. Тому завжди варто розглянути варіант зняти приватне житло, розташоване подалі від зазначених об’єктів.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82027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3" r="9683"/>
          <a:stretch>
            <a:fillRect/>
          </a:stretch>
        </p:blipFill>
        <p:spPr>
          <a:xfrm>
            <a:off x="7570788" y="987425"/>
            <a:ext cx="3784600" cy="26431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6413866" cy="4881563"/>
          </a:xfrm>
        </p:spPr>
        <p:txBody>
          <a:bodyPr/>
          <a:lstStyle/>
          <a:p>
            <a:r>
              <a:rPr lang="uk-UA" dirty="0"/>
              <a:t>Окрім помешкання, важливе значення у відряджені має вибір транспорту.</a:t>
            </a:r>
          </a:p>
          <a:p>
            <a:pPr lvl="0"/>
            <a:r>
              <a:rPr lang="uk-UA" b="1" dirty="0">
                <a:solidFill>
                  <a:srgbClr val="FF0000"/>
                </a:solidFill>
              </a:rPr>
              <a:t>Не сідайте у авто військових або поліції, це максимально небезпечно!</a:t>
            </a:r>
          </a:p>
          <a:p>
            <a:pPr lvl="0"/>
            <a:r>
              <a:rPr lang="uk-UA" dirty="0"/>
              <a:t>Заздалегідь найміть надійну транспортну компанію чи водія, перевірте технічну справність транспортного засобу, наявність «запаски» чи аптечки.</a:t>
            </a:r>
          </a:p>
          <a:p>
            <a:pPr lvl="0"/>
            <a:r>
              <a:rPr lang="uk-UA" dirty="0"/>
              <a:t>Поясніть водієві ваше завдання, наскільки ризикованим воно буде та переконайтеся, що у критичний момент водій не злякається та не втече без вас, поки ви будете робити зйомку.</a:t>
            </a:r>
          </a:p>
          <a:p>
            <a:pPr lvl="0"/>
            <a:r>
              <a:rPr lang="uk-UA" dirty="0"/>
              <a:t>Належним чином маркуйте свій автомобіль написом «преса», щоб його було видно з різних боків та згори.</a:t>
            </a:r>
          </a:p>
          <a:p>
            <a:pPr lvl="0"/>
            <a:r>
              <a:rPr lang="uk-UA" dirty="0"/>
              <a:t>Перевірте наявність усіх дозвільних документів у водія, особливо якщо ви перебуваєте в зоні близько до лінії фронту, там де є блокпости.</a:t>
            </a:r>
          </a:p>
          <a:p>
            <a:pPr lvl="0"/>
            <a:r>
              <a:rPr lang="uk-UA" dirty="0"/>
              <a:t>Якщо ви їдете групою, визначте хто з вас буде «головним» по спілкуванню з правоохоронцями або військовими.</a:t>
            </a:r>
          </a:p>
          <a:p>
            <a:pPr lvl="0"/>
            <a:r>
              <a:rPr lang="uk-UA" dirty="0"/>
              <a:t>Майте при собі письмове редакційне завдання, яке може підтвердити ваші наміри.</a:t>
            </a:r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70788" y="3798277"/>
            <a:ext cx="3784600" cy="2444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/>
              <a:t>Як повідомлялося, П'єр </a:t>
            </a:r>
            <a:r>
              <a:rPr lang="uk-UA" sz="1600" dirty="0" err="1"/>
              <a:t>Закжевські</a:t>
            </a:r>
            <a:r>
              <a:rPr lang="uk-UA" sz="1600" dirty="0"/>
              <a:t>, ірландський фотожурналіст </a:t>
            </a:r>
            <a:r>
              <a:rPr lang="en-US" sz="1600" dirty="0"/>
              <a:t>Fox News, </a:t>
            </a:r>
            <a:r>
              <a:rPr lang="uk-UA" sz="1600" dirty="0"/>
              <a:t>загинув 14 березня 2022 року, коли його автомобіль потрапив під обстріл у селі </a:t>
            </a:r>
            <a:r>
              <a:rPr lang="uk-UA" sz="1600" dirty="0" err="1"/>
              <a:t>Горенка</a:t>
            </a:r>
            <a:r>
              <a:rPr lang="uk-UA" sz="1600" dirty="0"/>
              <a:t> Київської області. Олександра </a:t>
            </a:r>
            <a:r>
              <a:rPr lang="uk-UA" sz="1600" dirty="0" err="1"/>
              <a:t>Кувшинова</a:t>
            </a:r>
            <a:r>
              <a:rPr lang="uk-UA" sz="1600" dirty="0"/>
              <a:t>, українська журналістка, </a:t>
            </a:r>
            <a:r>
              <a:rPr lang="uk-UA" sz="1600" dirty="0" err="1"/>
              <a:t>фіксерка</a:t>
            </a:r>
            <a:r>
              <a:rPr lang="uk-UA" sz="1600" dirty="0"/>
              <a:t>, </a:t>
            </a:r>
            <a:r>
              <a:rPr lang="uk-UA" sz="1600" dirty="0" err="1"/>
              <a:t>продюсерка</a:t>
            </a:r>
            <a:r>
              <a:rPr lang="uk-UA" sz="1600" dirty="0"/>
              <a:t> </a:t>
            </a:r>
            <a:r>
              <a:rPr lang="en-US" sz="1600" dirty="0"/>
              <a:t>Fox News, </a:t>
            </a:r>
            <a:r>
              <a:rPr lang="uk-UA" sz="1600" dirty="0"/>
              <a:t>загинула 14 березня 2022 року разом із </a:t>
            </a:r>
            <a:r>
              <a:rPr lang="uk-UA" sz="1600" dirty="0" err="1"/>
              <a:t>Закжевські</a:t>
            </a:r>
            <a:r>
              <a:rPr lang="uk-UA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2661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 b="3031"/>
          <a:stretch>
            <a:fillRect/>
          </a:stretch>
        </p:blipFill>
        <p:spPr>
          <a:xfrm>
            <a:off x="6708775" y="987425"/>
            <a:ext cx="4646613" cy="27749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5543427" cy="4881563"/>
          </a:xfrm>
        </p:spPr>
        <p:txBody>
          <a:bodyPr>
            <a:noAutofit/>
          </a:bodyPr>
          <a:lstStyle/>
          <a:p>
            <a:r>
              <a:rPr lang="uk-UA" sz="3200" dirty="0"/>
              <a:t>Пам’ятайте, у перші тижні війни в багатьох випадках атак на журналістів, що пересувалися </a:t>
            </a:r>
            <a:r>
              <a:rPr lang="uk-UA" sz="3200" dirty="0" err="1"/>
              <a:t>автівкою</a:t>
            </a:r>
            <a:r>
              <a:rPr lang="uk-UA" sz="3200" dirty="0"/>
              <a:t>, так і не вдалося точно визначити, хто саме (яка сторона) атакували журналістів. І хоча зараз ситуація здається більш стабільною та зрозумілою, в екстремальних умовах все швидко може змінитися.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08775" y="4044463"/>
            <a:ext cx="4646613" cy="1824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uk-UA" b="1" dirty="0"/>
              <a:t>Рено </a:t>
            </a:r>
            <a:r>
              <a:rPr lang="uk-UA" b="1" dirty="0" err="1"/>
              <a:t>Брент</a:t>
            </a:r>
            <a:r>
              <a:rPr lang="uk-UA" b="1" dirty="0"/>
              <a:t> Ентоні</a:t>
            </a:r>
            <a:r>
              <a:rPr lang="uk-UA" dirty="0"/>
              <a:t>, американський журналіст, колишній кореспондент «</a:t>
            </a:r>
            <a:r>
              <a:rPr lang="en-US" dirty="0"/>
              <a:t>The New York Times», </a:t>
            </a:r>
            <a:r>
              <a:rPr lang="uk-UA" dirty="0"/>
              <a:t>репортер «</a:t>
            </a:r>
            <a:r>
              <a:rPr lang="en-US" dirty="0"/>
              <a:t>Time», </a:t>
            </a:r>
            <a:r>
              <a:rPr lang="uk-UA" dirty="0"/>
              <a:t>документаліст, лауреат премії </a:t>
            </a:r>
            <a:r>
              <a:rPr lang="uk-UA" dirty="0" err="1"/>
              <a:t>Пібоді</a:t>
            </a:r>
            <a:r>
              <a:rPr lang="uk-UA" dirty="0"/>
              <a:t>, застрелений </a:t>
            </a:r>
            <a:r>
              <a:rPr lang="uk-UA" dirty="0" smtClean="0"/>
              <a:t>на </a:t>
            </a:r>
            <a:r>
              <a:rPr lang="uk-UA" dirty="0"/>
              <a:t>блокпосту в Ірпені 13 березня 2022 року.</a:t>
            </a:r>
          </a:p>
        </p:txBody>
      </p:sp>
    </p:spTree>
    <p:extLst>
      <p:ext uri="{BB962C8B-B14F-4D97-AF65-F5344CB8AC3E}">
        <p14:creationId xmlns:p14="http://schemas.microsoft.com/office/powerpoint/2010/main" val="1943629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9511" y="310419"/>
            <a:ext cx="3932237" cy="1195754"/>
          </a:xfrm>
        </p:spPr>
        <p:txBody>
          <a:bodyPr>
            <a:normAutofit/>
          </a:bodyPr>
          <a:lstStyle/>
          <a:p>
            <a:r>
              <a:rPr lang="uk-UA" b="1" dirty="0" smtClean="0"/>
              <a:t>В зоні бойових дій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7" y="1239715"/>
            <a:ext cx="10730889" cy="4985239"/>
          </a:xfrm>
        </p:spPr>
        <p:txBody>
          <a:bodyPr>
            <a:normAutofit lnSpcReduction="1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Найбільш </a:t>
            </a:r>
            <a:r>
              <a:rPr lang="uk-UA" b="1" dirty="0">
                <a:solidFill>
                  <a:srgbClr val="FF0000"/>
                </a:solidFill>
              </a:rPr>
              <a:t>розумним </a:t>
            </a:r>
            <a:r>
              <a:rPr lang="uk-UA" b="1" dirty="0" smtClean="0">
                <a:solidFill>
                  <a:srgbClr val="FF0000"/>
                </a:solidFill>
              </a:rPr>
              <a:t>буде пройти спеціальні курси для журналістів, </a:t>
            </a:r>
            <a:r>
              <a:rPr lang="uk-UA" b="1" dirty="0">
                <a:solidFill>
                  <a:srgbClr val="FF0000"/>
                </a:solidFill>
              </a:rPr>
              <a:t>що висвітлюють бойові дії на лінії фронту. Бо це окреме дуже спеціалізоване навчання. </a:t>
            </a:r>
            <a:r>
              <a:rPr lang="uk-UA" dirty="0"/>
              <a:t>Але кілька загальних порад можна все ж таки позначити:</a:t>
            </a:r>
          </a:p>
          <a:p>
            <a:pPr lvl="0"/>
            <a:r>
              <a:rPr lang="uk-UA" dirty="0" smtClean="0"/>
              <a:t>- Ви </a:t>
            </a:r>
            <a:r>
              <a:rPr lang="uk-UA" dirty="0"/>
              <a:t>повинні мати усі дозвільні документи при собі, ключові з них в двох екземплярах (оригінал і копія).</a:t>
            </a:r>
          </a:p>
          <a:p>
            <a:pPr lvl="0"/>
            <a:r>
              <a:rPr lang="uk-UA" dirty="0" smtClean="0"/>
              <a:t>- Засоби </a:t>
            </a:r>
            <a:r>
              <a:rPr lang="uk-UA" dirty="0"/>
              <a:t>індивідуального захисту. Перевірте, щоб бронежилет чи каска були </a:t>
            </a:r>
            <a:r>
              <a:rPr lang="uk-UA" dirty="0" err="1"/>
              <a:t>підлаштовані</a:t>
            </a:r>
            <a:r>
              <a:rPr lang="uk-UA" dirty="0"/>
              <a:t> під вас і ви могли швидко їх вдягати та знімати, швидко пересуватися у цьому спорядженні.</a:t>
            </a:r>
          </a:p>
          <a:p>
            <a:pPr lvl="0"/>
            <a:r>
              <a:rPr lang="uk-UA" dirty="0" smtClean="0"/>
              <a:t>- Аптечка</a:t>
            </a:r>
            <a:r>
              <a:rPr lang="uk-UA" dirty="0"/>
              <a:t>.</a:t>
            </a:r>
          </a:p>
          <a:p>
            <a:pPr lvl="0"/>
            <a:r>
              <a:rPr lang="uk-UA" dirty="0" smtClean="0"/>
              <a:t>- Запасний </a:t>
            </a:r>
            <a:r>
              <a:rPr lang="uk-UA" dirty="0"/>
              <a:t>телефон та зарядні пристрої для нього.</a:t>
            </a:r>
          </a:p>
          <a:p>
            <a:pPr lvl="0"/>
            <a:r>
              <a:rPr lang="uk-UA" dirty="0" smtClean="0"/>
              <a:t>- Паперова </a:t>
            </a:r>
            <a:r>
              <a:rPr lang="uk-UA" dirty="0"/>
              <a:t>карта </a:t>
            </a:r>
            <a:r>
              <a:rPr lang="uk-UA" dirty="0" smtClean="0"/>
              <a:t>місцевості, </a:t>
            </a:r>
            <a:r>
              <a:rPr lang="uk-UA" dirty="0"/>
              <a:t>де ви будете працювати.</a:t>
            </a:r>
          </a:p>
          <a:p>
            <a:pPr lvl="0"/>
            <a:r>
              <a:rPr lang="uk-UA" dirty="0" smtClean="0"/>
              <a:t>- Хтось </a:t>
            </a:r>
            <a:r>
              <a:rPr lang="uk-UA" dirty="0"/>
              <a:t>має знати де ви знаходитесь і періодично по телефону перевіряти, чи у вас все добре.</a:t>
            </a:r>
          </a:p>
          <a:p>
            <a:pPr lvl="0"/>
            <a:r>
              <a:rPr lang="uk-UA" sz="1800" b="1" dirty="0" err="1">
                <a:solidFill>
                  <a:srgbClr val="FF0000"/>
                </a:solidFill>
              </a:rPr>
              <a:t>Зберіть</a:t>
            </a:r>
            <a:r>
              <a:rPr lang="uk-UA" sz="1800" b="1" dirty="0">
                <a:solidFill>
                  <a:srgbClr val="FF0000"/>
                </a:solidFill>
              </a:rPr>
              <a:t> попередньо інформацію про місце вашого перебування, що там відбувалося останнім часом в плані безпеки, як часто бувають обстріли якого типу і так далі.</a:t>
            </a:r>
          </a:p>
          <a:p>
            <a:r>
              <a:rPr lang="uk-UA" dirty="0"/>
              <a:t>Пам’ятайте, що поблизу лінії фронту працює РЕБ, тому ви можете залишитися без засобів зв’язку. Не покладайтеся на </a:t>
            </a:r>
            <a:r>
              <a:rPr lang="en-US" dirty="0"/>
              <a:t>GPS</a:t>
            </a:r>
            <a:r>
              <a:rPr lang="uk-UA" dirty="0"/>
              <a:t>-координати. Через застосування різноманітної військової електроніки, яка призначена збивати з курсу </a:t>
            </a:r>
            <a:r>
              <a:rPr lang="uk-UA" dirty="0" err="1"/>
              <a:t>дрони</a:t>
            </a:r>
            <a:r>
              <a:rPr lang="uk-UA" dirty="0"/>
              <a:t> та ракети, так само ви можете збитися з курсу на своїй </a:t>
            </a:r>
            <a:r>
              <a:rPr lang="uk-UA" dirty="0" err="1"/>
              <a:t>автівці</a:t>
            </a:r>
            <a:r>
              <a:rPr lang="uk-UA" dirty="0"/>
              <a:t>, опинившись на позиціях ворога. Такі випадки теж траплялися.</a:t>
            </a:r>
          </a:p>
          <a:p>
            <a:r>
              <a:rPr lang="uk-UA" dirty="0"/>
              <a:t>Крім того, будь-який увімкнений </a:t>
            </a:r>
            <a:r>
              <a:rPr lang="uk-UA" dirty="0" err="1"/>
              <a:t>мобільник</a:t>
            </a:r>
            <a:r>
              <a:rPr lang="uk-UA" dirty="0"/>
              <a:t> – це потенційна мішень. Тому зважте, чи він вам потрібен увесь час включеним.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9271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" b="1787"/>
          <a:stretch>
            <a:fillRect/>
          </a:stretch>
        </p:blipFill>
        <p:spPr>
          <a:xfrm>
            <a:off x="6954350" y="916232"/>
            <a:ext cx="2330450" cy="1590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1034866"/>
            <a:ext cx="6000627" cy="5251634"/>
          </a:xfrm>
        </p:spPr>
        <p:txBody>
          <a:bodyPr/>
          <a:lstStyle/>
          <a:p>
            <a:pPr fontAlgn="base"/>
            <a:r>
              <a:rPr lang="uk-UA" sz="2000" b="1" dirty="0" err="1"/>
              <a:t>Леклерк-Імхофф</a:t>
            </a:r>
            <a:r>
              <a:rPr lang="uk-UA" sz="2000" b="1" dirty="0"/>
              <a:t> Фредерік</a:t>
            </a:r>
            <a:r>
              <a:rPr lang="uk-UA" sz="2000" dirty="0"/>
              <a:t>, французький журналіст телеканалу </a:t>
            </a:r>
            <a:r>
              <a:rPr lang="en-US" sz="2000" dirty="0"/>
              <a:t>BFMTV, </a:t>
            </a:r>
            <a:r>
              <a:rPr lang="uk-UA" sz="2000" dirty="0"/>
              <a:t>загинув від осколкового поранення 30 травня 2022 року внаслідок російського обстрілу, коли висвітлював евакуацію мирного населення із м. Сєвєродонецьк (Луганщина</a:t>
            </a:r>
            <a:r>
              <a:rPr lang="uk-UA" sz="2000" dirty="0" smtClean="0"/>
              <a:t>).</a:t>
            </a:r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err="1"/>
              <a:t>Бітік</a:t>
            </a:r>
            <a:r>
              <a:rPr lang="uk-UA" sz="2000" b="1" dirty="0"/>
              <a:t> Богдан</a:t>
            </a:r>
            <a:r>
              <a:rPr lang="uk-UA" sz="2000" dirty="0"/>
              <a:t>, український </a:t>
            </a:r>
            <a:r>
              <a:rPr lang="uk-UA" sz="2000" dirty="0" err="1"/>
              <a:t>фрілансер</a:t>
            </a:r>
            <a:r>
              <a:rPr lang="uk-UA" sz="2000" dirty="0"/>
              <a:t>, загинув 26 квітня 2023 року від російської кулі біля Антонівського мосту в Херсоні, допомагаючи в роботі італійському журналістові </a:t>
            </a:r>
            <a:r>
              <a:rPr lang="uk-UA" sz="2000" dirty="0" err="1"/>
              <a:t>Коррадо</a:t>
            </a:r>
            <a:r>
              <a:rPr lang="uk-UA" sz="2000" dirty="0"/>
              <a:t> </a:t>
            </a:r>
            <a:r>
              <a:rPr lang="uk-UA" sz="2000" dirty="0" err="1"/>
              <a:t>Зуніно</a:t>
            </a:r>
            <a:r>
              <a:rPr lang="uk-UA" sz="2000" dirty="0" smtClean="0"/>
              <a:t>.</a:t>
            </a:r>
          </a:p>
          <a:p>
            <a:pPr fontAlgn="base"/>
            <a:endParaRPr lang="uk-UA" sz="2000" dirty="0"/>
          </a:p>
          <a:p>
            <a:pPr fontAlgn="base"/>
            <a:r>
              <a:rPr lang="uk-UA" sz="2000" b="1" dirty="0" err="1"/>
              <a:t>Солдін</a:t>
            </a:r>
            <a:r>
              <a:rPr lang="uk-UA" sz="2000" b="1" dirty="0"/>
              <a:t> </a:t>
            </a:r>
            <a:r>
              <a:rPr lang="uk-UA" sz="2000" b="1" dirty="0" err="1"/>
              <a:t>Арман</a:t>
            </a:r>
            <a:r>
              <a:rPr lang="uk-UA" sz="2000" dirty="0"/>
              <a:t>, французький </a:t>
            </a:r>
            <a:r>
              <a:rPr lang="uk-UA" sz="2000" dirty="0" err="1"/>
              <a:t>відеожурналіст</a:t>
            </a:r>
            <a:r>
              <a:rPr lang="uk-UA" sz="2000" dirty="0"/>
              <a:t> </a:t>
            </a:r>
            <a:r>
              <a:rPr lang="en-US" sz="2000" dirty="0"/>
              <a:t>AFP, </a:t>
            </a:r>
            <a:r>
              <a:rPr lang="uk-UA" sz="2000" dirty="0"/>
              <a:t>загинув 9 травня 2023 року під ракетним обстрілом поблизу Часового Яру Донецької області під час підготовки телесюжету.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48" y="2941679"/>
            <a:ext cx="2329961" cy="1577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349" y="2893718"/>
            <a:ext cx="2409459" cy="14626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660"/>
          <a:stretch/>
        </p:blipFill>
        <p:spPr>
          <a:xfrm>
            <a:off x="6954350" y="4519246"/>
            <a:ext cx="2409459" cy="1565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8309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2130</Words>
  <Application>Microsoft Office PowerPoint</Application>
  <PresentationFormat>Широкоэкранный</PresentationFormat>
  <Paragraphs>121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Безпека журналіста  та редакції</vt:lpstr>
      <vt:lpstr>Існує кілька видів (не)безпеки:</vt:lpstr>
      <vt:lpstr>Існує кілька видів (не)безпеки:</vt:lpstr>
      <vt:lpstr>Презентация PowerPoint</vt:lpstr>
      <vt:lpstr>Презентация PowerPoint</vt:lpstr>
      <vt:lpstr>Фізична (не) безпека</vt:lpstr>
      <vt:lpstr>Атака по дорозі на роботу чи додому </vt:lpstr>
      <vt:lpstr>Презентация PowerPoint</vt:lpstr>
      <vt:lpstr>Презентация PowerPoint</vt:lpstr>
      <vt:lpstr>Неможливо захиститися від професійно організованого вбивства.</vt:lpstr>
      <vt:lpstr>Презентация PowerPoint</vt:lpstr>
      <vt:lpstr>Презентация PowerPoint</vt:lpstr>
      <vt:lpstr>Фізична безпека під час війни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зоні бойових дій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Безпека журналіста  та редакції</dc:title>
  <dc:creator>User</dc:creator>
  <cp:lastModifiedBy>User</cp:lastModifiedBy>
  <cp:revision>27</cp:revision>
  <dcterms:created xsi:type="dcterms:W3CDTF">2024-11-26T19:56:14Z</dcterms:created>
  <dcterms:modified xsi:type="dcterms:W3CDTF">2024-11-27T19:42:28Z</dcterms:modified>
</cp:coreProperties>
</file>