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6" r:id="rId3"/>
    <p:sldId id="335" r:id="rId4"/>
    <p:sldId id="380" r:id="rId5"/>
    <p:sldId id="342" r:id="rId6"/>
    <p:sldId id="395" r:id="rId7"/>
    <p:sldId id="396" r:id="rId8"/>
    <p:sldId id="387" r:id="rId9"/>
    <p:sldId id="390" r:id="rId10"/>
    <p:sldId id="397" r:id="rId11"/>
    <p:sldId id="381" r:id="rId12"/>
    <p:sldId id="382" r:id="rId13"/>
    <p:sldId id="383" r:id="rId14"/>
    <p:sldId id="384" r:id="rId15"/>
    <p:sldId id="385" r:id="rId16"/>
    <p:sldId id="386" r:id="rId17"/>
    <p:sldId id="388" r:id="rId18"/>
    <p:sldId id="389" r:id="rId19"/>
    <p:sldId id="391" r:id="rId20"/>
    <p:sldId id="392" r:id="rId21"/>
    <p:sldId id="393" r:id="rId22"/>
    <p:sldId id="394" r:id="rId23"/>
    <p:sldId id="343" r:id="rId24"/>
    <p:sldId id="359" r:id="rId25"/>
    <p:sldId id="303" r:id="rId26"/>
    <p:sldId id="398" r:id="rId27"/>
    <p:sldId id="399" r:id="rId28"/>
    <p:sldId id="400" r:id="rId29"/>
    <p:sldId id="401" r:id="rId30"/>
    <p:sldId id="402" r:id="rId31"/>
    <p:sldId id="361" r:id="rId32"/>
    <p:sldId id="269" r:id="rId33"/>
    <p:sldId id="404" r:id="rId34"/>
    <p:sldId id="405" r:id="rId35"/>
    <p:sldId id="406" r:id="rId36"/>
    <p:sldId id="407" r:id="rId37"/>
    <p:sldId id="362" r:id="rId38"/>
    <p:sldId id="408" r:id="rId39"/>
    <p:sldId id="409" r:id="rId40"/>
    <p:sldId id="410" r:id="rId41"/>
    <p:sldId id="411" r:id="rId42"/>
    <p:sldId id="412" r:id="rId43"/>
    <p:sldId id="413" r:id="rId44"/>
    <p:sldId id="414" r:id="rId45"/>
    <p:sldId id="415" r:id="rId46"/>
    <p:sldId id="416" r:id="rId4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26907CF-E40B-4A83-BB39-E1040139D7B3}">
          <p14:sldIdLst>
            <p14:sldId id="256"/>
            <p14:sldId id="376"/>
            <p14:sldId id="335"/>
            <p14:sldId id="380"/>
            <p14:sldId id="342"/>
            <p14:sldId id="395"/>
            <p14:sldId id="396"/>
            <p14:sldId id="387"/>
            <p14:sldId id="390"/>
            <p14:sldId id="397"/>
            <p14:sldId id="381"/>
            <p14:sldId id="382"/>
            <p14:sldId id="383"/>
            <p14:sldId id="384"/>
            <p14:sldId id="385"/>
            <p14:sldId id="386"/>
            <p14:sldId id="388"/>
            <p14:sldId id="389"/>
            <p14:sldId id="391"/>
            <p14:sldId id="392"/>
            <p14:sldId id="393"/>
            <p14:sldId id="394"/>
            <p14:sldId id="343"/>
            <p14:sldId id="359"/>
            <p14:sldId id="303"/>
            <p14:sldId id="398"/>
            <p14:sldId id="399"/>
            <p14:sldId id="400"/>
            <p14:sldId id="401"/>
            <p14:sldId id="402"/>
            <p14:sldId id="361"/>
            <p14:sldId id="269"/>
            <p14:sldId id="404"/>
            <p14:sldId id="405"/>
            <p14:sldId id="406"/>
            <p14:sldId id="407"/>
            <p14:sldId id="362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128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65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64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121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1552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048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819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003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555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1299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5062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17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2BC69-73A0-4A87-9B88-8F35513D5C68}" type="datetimeFigureOut">
              <a:rPr lang="uk-UA" smtClean="0"/>
              <a:t>26.11.2024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7F209-0A71-4781-8C3C-8CA7EA5D9D4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5409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3600400"/>
          </a:xfrm>
        </p:spPr>
        <p:txBody>
          <a:bodyPr>
            <a:noAutofit/>
          </a:bodyPr>
          <a:lstStyle/>
          <a:p>
            <a:r>
              <a:rPr lang="ru-RU" sz="4800" b="1" dirty="0" err="1" smtClean="0">
                <a:latin typeface="Arial Narrow" panose="020B0606020202030204" pitchFamily="34" charset="0"/>
              </a:rPr>
              <a:t>Аналіз</a:t>
            </a:r>
            <a:r>
              <a:rPr lang="ru-RU" sz="4800" b="1" dirty="0" smtClean="0">
                <a:latin typeface="Arial Narrow" panose="020B0606020202030204" pitchFamily="34" charset="0"/>
              </a:rPr>
              <a:t> </a:t>
            </a:r>
            <a:r>
              <a:rPr lang="ru-RU" sz="4800" b="1" dirty="0" err="1" smtClean="0">
                <a:latin typeface="Arial Narrow" panose="020B0606020202030204" pitchFamily="34" charset="0"/>
              </a:rPr>
              <a:t>інтернет-ресурсів</a:t>
            </a:r>
            <a:r>
              <a:rPr lang="ru-RU" sz="4800" b="1" dirty="0" smtClean="0">
                <a:latin typeface="Arial Narrow" panose="020B0606020202030204" pitchFamily="34" charset="0"/>
              </a:rPr>
              <a:t> </a:t>
            </a:r>
            <a:r>
              <a:rPr lang="ru-RU" sz="4800" b="1" dirty="0" err="1" smtClean="0">
                <a:latin typeface="Arial Narrow" panose="020B0606020202030204" pitchFamily="34" charset="0"/>
              </a:rPr>
              <a:t>газети</a:t>
            </a:r>
            <a:r>
              <a:rPr lang="ru-RU" sz="4800" b="1" dirty="0" smtClean="0">
                <a:latin typeface="Arial Narrow" panose="020B0606020202030204" pitchFamily="34" charset="0"/>
              </a:rPr>
              <a:t> «Вперед»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365104"/>
            <a:ext cx="7992888" cy="216024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В</a:t>
            </a:r>
            <a:r>
              <a:rPr lang="uk-UA" sz="2800" b="1" dirty="0" smtClean="0">
                <a:latin typeface="Arial Narrow" panose="020B0606020202030204" pitchFamily="34" charset="0"/>
              </a:rPr>
              <a:t>італій ГОЛУБЄВ,</a:t>
            </a:r>
          </a:p>
          <a:p>
            <a:r>
              <a:rPr lang="uk-UA" sz="2800" b="1" dirty="0" smtClean="0">
                <a:latin typeface="Arial Narrow" panose="020B0606020202030204" pitchFamily="34" charset="0"/>
              </a:rPr>
              <a:t>засновник Школи універсального журналіста</a:t>
            </a:r>
          </a:p>
          <a:p>
            <a:endParaRPr lang="uk-UA" sz="2400" dirty="0">
              <a:latin typeface="Arial Narrow" panose="020B0606020202030204" pitchFamily="34" charset="0"/>
            </a:endParaRPr>
          </a:p>
          <a:p>
            <a:endParaRPr lang="uk-UA" sz="2400" dirty="0" smtClean="0">
              <a:latin typeface="Arial Narrow" panose="020B0606020202030204" pitchFamily="34" charset="0"/>
            </a:endParaRPr>
          </a:p>
          <a:p>
            <a:r>
              <a:rPr lang="uk-UA" sz="1400" b="1" dirty="0" smtClean="0">
                <a:latin typeface="Arial Narrow" panose="020B0606020202030204" pitchFamily="34" charset="0"/>
              </a:rPr>
              <a:t>Одеса, 01.12.2024 </a:t>
            </a:r>
            <a:endParaRPr lang="uk-UA" sz="1400" b="1" dirty="0"/>
          </a:p>
        </p:txBody>
      </p:sp>
    </p:spTree>
    <p:extLst>
      <p:ext uri="{BB962C8B-B14F-4D97-AF65-F5344CB8AC3E}">
        <p14:creationId xmlns:p14="http://schemas.microsoft.com/office/powerpoint/2010/main" val="409045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«Міста немає,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люди – залишились.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Люди – вони і є це місто.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І ми знайшли до них дорогу»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61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1.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Сайт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газети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«Вперед»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9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417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Перше враження: редакція розуміє потреби аудиторії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C:\Users\Admin\Desktop\ТРК Надія\Бахмут\Актуальна перша сторінк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0888"/>
            <a:ext cx="8229600" cy="375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20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Основні позитивні риси сайту</a:t>
            </a:r>
            <a:r>
              <a:rPr lang="uk-UA" sz="4800" dirty="0" smtClean="0">
                <a:latin typeface="Arial Narrow" panose="020B0606020202030204" pitchFamily="34" charset="0"/>
              </a:rPr>
              <a:t/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4800" dirty="0" smtClean="0">
                <a:latin typeface="Arial Narrow" panose="020B0606020202030204" pitchFamily="34" charset="0"/>
              </a:rPr>
              <a:t/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2800" dirty="0" smtClean="0">
                <a:latin typeface="Arial Narrow" panose="020B0606020202030204" pitchFamily="34" charset="0"/>
              </a:rPr>
              <a:t>1. Прості й ДОРЕЧНІ </a:t>
            </a:r>
            <a:r>
              <a:rPr lang="uk-UA" sz="2800" b="1" dirty="0" smtClean="0">
                <a:latin typeface="Arial Narrow" panose="020B0606020202030204" pitchFamily="34" charset="0"/>
              </a:rPr>
              <a:t>рубрики</a:t>
            </a:r>
            <a:r>
              <a:rPr lang="uk-UA" sz="2800" dirty="0" smtClean="0">
                <a:latin typeface="Arial Narrow" panose="020B0606020202030204" pitchFamily="34" charset="0"/>
              </a:rPr>
              <a:t> («</a:t>
            </a:r>
            <a:r>
              <a:rPr lang="uk-UA" sz="2800" dirty="0" err="1" smtClean="0">
                <a:latin typeface="Arial Narrow" panose="020B0606020202030204" pitchFamily="34" charset="0"/>
              </a:rPr>
              <a:t>Бахмут</a:t>
            </a:r>
            <a:r>
              <a:rPr lang="uk-UA" sz="2800" dirty="0" smtClean="0">
                <a:latin typeface="Arial Narrow" panose="020B0606020202030204" pitchFamily="34" charset="0"/>
              </a:rPr>
              <a:t> в евакуації»…)</a:t>
            </a:r>
            <a:br>
              <a:rPr lang="uk-UA" sz="2800" dirty="0" smtClean="0">
                <a:latin typeface="Arial Narrow" panose="020B0606020202030204" pitchFamily="34" charset="0"/>
              </a:rPr>
            </a:br>
            <a:r>
              <a:rPr lang="uk-UA" sz="2800" dirty="0" smtClean="0">
                <a:latin typeface="Arial Narrow" panose="020B0606020202030204" pitchFamily="34" charset="0"/>
              </a:rPr>
              <a:t>2. Регулярне </a:t>
            </a:r>
            <a:r>
              <a:rPr lang="uk-UA" sz="2800" b="1" dirty="0" smtClean="0">
                <a:latin typeface="Arial Narrow" panose="020B0606020202030204" pitchFamily="34" charset="0"/>
              </a:rPr>
              <a:t>оновлення</a:t>
            </a:r>
            <a:r>
              <a:rPr lang="uk-UA" sz="2800" dirty="0" smtClean="0">
                <a:latin typeface="Arial Narrow" panose="020B0606020202030204" pitchFamily="34" charset="0"/>
              </a:rPr>
              <a:t> (в тому числі «другорядних» рубрик)</a:t>
            </a:r>
            <a:br>
              <a:rPr lang="uk-UA" sz="2800" dirty="0" smtClean="0">
                <a:latin typeface="Arial Narrow" panose="020B0606020202030204" pitchFamily="34" charset="0"/>
              </a:rPr>
            </a:br>
            <a:r>
              <a:rPr lang="uk-UA" sz="2800" dirty="0" smtClean="0">
                <a:latin typeface="Arial Narrow" panose="020B0606020202030204" pitchFamily="34" charset="0"/>
              </a:rPr>
              <a:t>3. Реальні </a:t>
            </a:r>
            <a:r>
              <a:rPr lang="uk-UA" sz="2800" b="1" dirty="0" smtClean="0">
                <a:latin typeface="Arial Narrow" panose="020B0606020202030204" pitchFamily="34" charset="0"/>
              </a:rPr>
              <a:t>люди</a:t>
            </a:r>
            <a:r>
              <a:rPr lang="uk-UA" sz="2800" dirty="0" smtClean="0">
                <a:latin typeface="Arial Narrow" panose="020B0606020202030204" pitchFamily="34" charset="0"/>
              </a:rPr>
              <a:t> на фото (відповідність РЕАЛЬНІЙ місії)</a:t>
            </a:r>
            <a:br>
              <a:rPr lang="uk-UA" sz="2800" dirty="0" smtClean="0">
                <a:latin typeface="Arial Narrow" panose="020B0606020202030204" pitchFamily="34" charset="0"/>
              </a:rPr>
            </a:br>
            <a:r>
              <a:rPr lang="uk-UA" sz="2800" dirty="0" smtClean="0">
                <a:latin typeface="Arial Narrow" panose="020B0606020202030204" pitchFamily="34" charset="0"/>
              </a:rPr>
              <a:t>4. Проста </a:t>
            </a:r>
            <a:r>
              <a:rPr lang="uk-UA" sz="2800" b="1" dirty="0" smtClean="0">
                <a:latin typeface="Arial Narrow" panose="020B0606020202030204" pitchFamily="34" charset="0"/>
              </a:rPr>
              <a:t>мова</a:t>
            </a:r>
            <a:r>
              <a:rPr lang="uk-UA" sz="2800" dirty="0" smtClean="0">
                <a:latin typeface="Arial Narrow" panose="020B0606020202030204" pitchFamily="34" charset="0"/>
              </a:rPr>
              <a:t> матеріалів</a:t>
            </a:r>
            <a:br>
              <a:rPr lang="uk-UA" sz="2800" dirty="0" smtClean="0">
                <a:latin typeface="Arial Narrow" panose="020B0606020202030204" pitchFamily="34" charset="0"/>
              </a:rPr>
            </a:br>
            <a:r>
              <a:rPr lang="uk-UA" sz="2800" dirty="0" smtClean="0">
                <a:latin typeface="Arial Narrow" panose="020B0606020202030204" pitchFamily="34" charset="0"/>
              </a:rPr>
              <a:t>5. НАЯВНІСТЬ  інформації про </a:t>
            </a:r>
            <a:r>
              <a:rPr lang="uk-UA" sz="2800" b="1" dirty="0" err="1" smtClean="0">
                <a:latin typeface="Arial Narrow" panose="020B0606020202030204" pitchFamily="34" charset="0"/>
              </a:rPr>
              <a:t>редполітику</a:t>
            </a:r>
            <a:r>
              <a:rPr lang="uk-UA" sz="2800" dirty="0" smtClean="0">
                <a:latin typeface="Arial Narrow" panose="020B0606020202030204" pitchFamily="34" charset="0"/>
              </a:rPr>
              <a:t> (саме і лише наявність, а не її зміст)</a:t>
            </a:r>
            <a:br>
              <a:rPr lang="uk-UA" sz="2800" dirty="0" smtClean="0">
                <a:latin typeface="Arial Narrow" panose="020B0606020202030204" pitchFamily="34" charset="0"/>
              </a:rPr>
            </a:br>
            <a:r>
              <a:rPr lang="uk-UA" sz="2800" dirty="0" smtClean="0">
                <a:latin typeface="Arial Narrow" panose="020B0606020202030204" pitchFamily="34" charset="0"/>
              </a:rPr>
              <a:t>6. </a:t>
            </a:r>
            <a:r>
              <a:rPr lang="uk-UA" sz="2800" b="1" dirty="0" err="1" smtClean="0">
                <a:latin typeface="Arial Narrow" panose="020B0606020202030204" pitchFamily="34" charset="0"/>
              </a:rPr>
              <a:t>Мультиплатформеність</a:t>
            </a:r>
            <a:r>
              <a:rPr lang="uk-UA" sz="2800" dirty="0" smtClean="0">
                <a:latin typeface="Arial Narrow" panose="020B0606020202030204" pitchFamily="34" charset="0"/>
              </a:rPr>
              <a:t> (контент використовується більше 1 разу)</a:t>
            </a:r>
            <a:r>
              <a:rPr lang="uk-UA" sz="2800" dirty="0" smtClean="0">
                <a:latin typeface="Arial Narrow" panose="020B0606020202030204" pitchFamily="34" charset="0"/>
              </a:rPr>
              <a:t/>
            </a:r>
            <a:br>
              <a:rPr lang="uk-UA" sz="2800" dirty="0" smtClean="0">
                <a:latin typeface="Arial Narrow" panose="020B0606020202030204" pitchFamily="34" charset="0"/>
              </a:rPr>
            </a:br>
            <a:endParaRPr lang="uk-UA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Регулярне оновлення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різних розділів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5362" name="Picture 2" descr="C:\Users\Admin\Desktop\ТРК Надія\Бахмут\позитив регулярне оновлення РІЗНИХ  розділів спор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7220"/>
            <a:ext cx="8229600" cy="357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1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Регулярне оновлення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різних розділів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6386" name="Picture 2" descr="C:\Users\Admin\Desktop\ТРК Надія\Бахмут\позитив регулярне оновлення РІЗНИХ розділів освіт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6529"/>
            <a:ext cx="8229600" cy="362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96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Позитив: архів газети на сайті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8195" name="Picture 3" descr="C:\Users\Admin\Desktop\ТРК Надія\Бахмут\як газету прочитати вже сьогодні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26998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80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Позитив: реальні люди на фото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8194" name="Picture 2" descr="C:\Users\Admin\Desktop\ТРК Надія\Бахмут\позитив реальні люди на фот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7339"/>
            <a:ext cx="8229600" cy="481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5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417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Позитив: актуальні теми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і прості заголовки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7410" name="Picture 2" descr="C:\Users\Admin\Desktop\ТРК Надія\Бахмут\Актуально про медицин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72" y="1916113"/>
            <a:ext cx="8138655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3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65618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Варте масштабування по всій Україні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2050" name="Picture 2" descr="C:\Users\Admin\Desktop\ТРК Надія\Бахмут\Книга памяті приклад усій Україні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3740"/>
            <a:ext cx="8229600" cy="383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52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65618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Рубрика важлива насамперед своєю наявністю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3074" name="Picture 2" descr="C:\Users\Admin\Desktop\ТРК Надія\Бахмут\позитив РУБРИКА НАРОДНІ НОВИНИ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852403" cy="48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78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65618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Проста мова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4098" name="Picture 2" descr="C:\Users\Admin\Desktop\ТРК Надія\Бахмут\позитив НАРОДНІ НОВИНИ проста мова реальне фот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47087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1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22413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Ефект впізнавання себе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5122" name="Picture 2" descr="C:\Users\Admin\Desktop\ТРК Надія\Бахмут\Народні новини ПРОСТА МОВ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74343"/>
            <a:ext cx="8229600" cy="370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62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22413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Цікаво + 2 платформи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6146" name="Picture 2" descr="C:\Users\Admin\Desktop\ТРК Надія\Бахмут\ПОЗИТИВНИЙ приклад народної новини відео від читачів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688841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41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22413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Цікаво: побутові дрібниці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7170" name="Picture 2" descr="C:\Users\Admin\Desktop\ТРК Надія\Бахмут\приклад народної новини про смак вин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737441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97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51216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Актуально: </a:t>
            </a:r>
            <a:r>
              <a:rPr lang="uk-UA" sz="4800" b="1" dirty="0" err="1" smtClean="0">
                <a:latin typeface="Arial Narrow" panose="020B0606020202030204" pitchFamily="34" charset="0"/>
              </a:rPr>
              <a:t>інтерв</a:t>
            </a:r>
            <a:r>
              <a:rPr lang="en-US" sz="4800" b="1" dirty="0" smtClean="0">
                <a:latin typeface="Arial Narrow" panose="020B0606020202030204" pitchFamily="34" charset="0"/>
              </a:rPr>
              <a:t>’</a:t>
            </a:r>
            <a:r>
              <a:rPr lang="uk-UA" sz="4800" b="1" dirty="0" smtClean="0">
                <a:latin typeface="Arial Narrow" panose="020B0606020202030204" pitchFamily="34" charset="0"/>
              </a:rPr>
              <a:t>ю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з директоркою школи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9218" name="Picture 2" descr="C:\Users\Admin\Desktop\ТРК Надія\Бахмут\Зруйнована школ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2076450"/>
            <a:ext cx="8201025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35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51216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Дрібничка: власна думка журналіста не дуже доречна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0242" name="Picture 2" descr="C:\Users\Admin\Desktop\ТРК Надія\Бахмут\власна оцінка журналіста не дуже доречн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73236"/>
            <a:ext cx="8229600" cy="151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41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512168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Можна покращити: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інший фокус подання новини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1266" name="Picture 2" descr="C:\Users\Admin\Desktop\ТРК Надія\Бахмут\Форум НСЗУ те що не варт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492896"/>
            <a:ext cx="2800350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22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01622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Можна покращити: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err="1" smtClean="0">
                <a:latin typeface="Arial Narrow" panose="020B0606020202030204" pitchFamily="34" charset="0"/>
              </a:rPr>
              <a:t>редполітику</a:t>
            </a:r>
            <a:r>
              <a:rPr lang="uk-UA" sz="4800" b="1" dirty="0" smtClean="0">
                <a:latin typeface="Arial Narrow" panose="020B0606020202030204" pitchFamily="34" charset="0"/>
              </a:rPr>
              <a:t> - свою і простіше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2290" name="Picture 2" descr="C:\Users\Admin\Desktop\ТРК Надія\Бахмут\Редакційна політик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82296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88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01622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Прибрати недоречні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закордонні запозичення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3314" name="Picture 2" descr="C:\Users\Admin\Desktop\ТРК Надія\Бахмут\Редполітика приклад НЕАКТУАЛЬНОЇ ІНФ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2936"/>
            <a:ext cx="822960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30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01622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Порада: ще більший акцент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на ностальгію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4338" name="Picture 2" descr="C:\Users\Admin\Desktop\ТРК Надія\Бахмут\про 100 років перейменування Бахмута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058976" cy="439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5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Просто фото міста</a:t>
            </a:r>
            <a:r>
              <a:rPr lang="uk-UA" sz="4800" dirty="0" smtClean="0">
                <a:latin typeface="Arial Narrow" panose="020B0606020202030204" pitchFamily="34" charset="0"/>
              </a:rPr>
              <a:t>, </a:t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4800" dirty="0" smtClean="0">
                <a:latin typeface="Arial Narrow" panose="020B0606020202030204" pitchFamily="34" charset="0"/>
              </a:rPr>
              <a:t>в т.ч. від читачів </a:t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4800" dirty="0" smtClean="0">
                <a:latin typeface="Arial Narrow" panose="020B0606020202030204" pitchFamily="34" charset="0"/>
              </a:rPr>
              <a:t>(де ця вулиця, де цей будинок, </a:t>
            </a:r>
            <a:r>
              <a:rPr lang="uk-UA" sz="4800" dirty="0" err="1" smtClean="0">
                <a:latin typeface="Arial Narrow" panose="020B0606020202030204" pitchFamily="34" charset="0"/>
              </a:rPr>
              <a:t>м.б</a:t>
            </a:r>
            <a:r>
              <a:rPr lang="uk-UA" sz="4800" dirty="0" smtClean="0">
                <a:latin typeface="Arial Narrow" panose="020B0606020202030204" pitchFamily="34" charset="0"/>
              </a:rPr>
              <a:t>. конкурс </a:t>
            </a:r>
            <a:r>
              <a:rPr lang="en-US" sz="4800" dirty="0" smtClean="0">
                <a:latin typeface="Arial Narrow" panose="020B0606020202030204" pitchFamily="34" charset="0"/>
              </a:rPr>
              <a:t>/</a:t>
            </a:r>
            <a:r>
              <a:rPr lang="uk-UA" sz="4800" dirty="0" smtClean="0">
                <a:latin typeface="Arial Narrow" panose="020B0606020202030204" pitchFamily="34" charset="0"/>
              </a:rPr>
              <a:t> рубрика)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39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2.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err="1" smtClean="0">
                <a:latin typeface="Arial Narrow" panose="020B0606020202030204" pitchFamily="34" charset="0"/>
              </a:rPr>
              <a:t>Фейсбук</a:t>
            </a:r>
            <a:r>
              <a:rPr lang="uk-UA" sz="4800" b="1" dirty="0" smtClean="0">
                <a:latin typeface="Arial Narrow" panose="020B0606020202030204" pitchFamily="34" charset="0"/>
              </a:rPr>
              <a:t>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газети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«Вперед»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2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512168"/>
          </a:xfrm>
        </p:spPr>
        <p:txBody>
          <a:bodyPr>
            <a:noAutofit/>
          </a:bodyPr>
          <a:lstStyle/>
          <a:p>
            <a:r>
              <a:rPr lang="uk-UA" sz="4800" b="1" dirty="0" err="1" smtClean="0">
                <a:latin typeface="Arial Narrow" panose="020B0606020202030204" pitchFamily="34" charset="0"/>
              </a:rPr>
              <a:t>Кавер</a:t>
            </a:r>
            <a:r>
              <a:rPr lang="uk-UA" sz="4800" b="1" dirty="0" smtClean="0">
                <a:latin typeface="Arial Narrow" panose="020B0606020202030204" pitchFamily="34" charset="0"/>
              </a:rPr>
              <a:t>: можна вдосконалити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8434" name="Picture 2" descr="C:\Users\Admin\Desktop\ТРК Надія\Бахмут\ФБ кавер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47688"/>
            <a:ext cx="8229600" cy="47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5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uk-UA" sz="4800" dirty="0" smtClean="0">
                <a:latin typeface="Arial Narrow" panose="020B0606020202030204" pitchFamily="34" charset="0"/>
              </a:rPr>
              <a:t>Ідея: </a:t>
            </a:r>
            <a:r>
              <a:rPr lang="uk-UA" sz="4800" dirty="0" err="1" smtClean="0">
                <a:latin typeface="Arial Narrow" panose="020B0606020202030204" pitchFamily="34" charset="0"/>
              </a:rPr>
              <a:t>прив</a:t>
            </a:r>
            <a:r>
              <a:rPr lang="en-US" sz="4800" dirty="0" smtClean="0">
                <a:latin typeface="Arial Narrow" panose="020B0606020202030204" pitchFamily="34" charset="0"/>
              </a:rPr>
              <a:t>’</a:t>
            </a:r>
            <a:r>
              <a:rPr lang="uk-UA" sz="4800" dirty="0" err="1" smtClean="0">
                <a:latin typeface="Arial Narrow" panose="020B0606020202030204" pitchFamily="34" charset="0"/>
              </a:rPr>
              <a:t>язка</a:t>
            </a:r>
            <a:r>
              <a:rPr lang="uk-UA" sz="4800" dirty="0" smtClean="0">
                <a:latin typeface="Arial Narrow" panose="020B0606020202030204" pitchFamily="34" charset="0"/>
              </a:rPr>
              <a:t> не до газети, </a:t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4800" dirty="0" smtClean="0">
                <a:latin typeface="Arial Narrow" panose="020B0606020202030204" pitchFamily="34" charset="0"/>
              </a:rPr>
              <a:t>а до </a:t>
            </a:r>
            <a:r>
              <a:rPr lang="uk-UA" sz="4800" b="1" dirty="0" smtClean="0">
                <a:latin typeface="Arial Narrow" panose="020B0606020202030204" pitchFamily="34" charset="0"/>
              </a:rPr>
              <a:t>міста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4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65618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Опис профілю: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варто «підсвітити» місто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19458" name="Picture 2" descr="C:\Users\Admin\Desktop\ТРК Надія\Бахмут\ФБ опис профілю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76872"/>
            <a:ext cx="3400425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92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Вдалий формат </a:t>
            </a:r>
            <a:r>
              <a:rPr lang="uk-UA" sz="4800" b="1" dirty="0" err="1" smtClean="0">
                <a:latin typeface="Arial Narrow" panose="020B0606020202030204" pitchFamily="34" charset="0"/>
              </a:rPr>
              <a:t>відеоінтерв</a:t>
            </a:r>
            <a:r>
              <a:rPr lang="en-US" sz="4800" b="1" dirty="0" smtClean="0">
                <a:latin typeface="Arial Narrow" panose="020B0606020202030204" pitchFamily="34" charset="0"/>
              </a:rPr>
              <a:t>’</a:t>
            </a:r>
            <a:r>
              <a:rPr lang="uk-UA" sz="4800" b="1" dirty="0" smtClean="0">
                <a:latin typeface="Arial Narrow" panose="020B0606020202030204" pitchFamily="34" charset="0"/>
              </a:rPr>
              <a:t>ю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20482" name="Picture 2" descr="C:\Users\Admin\Desktop\ТРК Надія\Бахмут\ФБ вдалий формат відеоінтервю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76875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8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Людям важливо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читати про людей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6" name="Picture 2" descr="C:\Users\Admin\Desktop\ТРК Надія\Бахмут\ФБ акцент на людях дає результа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128" y="2205038"/>
            <a:ext cx="4399744" cy="431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79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Ностальгія - працює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22530" name="Picture 2" descr="C:\Users\Admin\Desktop\ТРК Надія\Бахмут\ФБ ностальгія День міста три роки тому ОХОПЛЕНН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0808"/>
            <a:ext cx="5688632" cy="49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89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3.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err="1" smtClean="0">
                <a:latin typeface="Arial Narrow" panose="020B0606020202030204" pitchFamily="34" charset="0"/>
              </a:rPr>
              <a:t>Ютюб</a:t>
            </a:r>
            <a:r>
              <a:rPr lang="uk-UA" sz="4800" b="1" dirty="0" smtClean="0">
                <a:latin typeface="Arial Narrow" panose="020B0606020202030204" pitchFamily="34" charset="0"/>
              </a:rPr>
              <a:t>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газети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«Вперед»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76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616624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Перше враження: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є потенціал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uk-UA" sz="4800" dirty="0" smtClean="0">
                <a:latin typeface="Arial Narrow" panose="020B0606020202030204" pitchFamily="34" charset="0"/>
              </a:rPr>
              <a:t>Позитив: зрозумілий і заповнений опис (</a:t>
            </a:r>
            <a:r>
              <a:rPr lang="uk-UA" sz="4800" dirty="0" err="1" smtClean="0">
                <a:latin typeface="Arial Narrow" panose="020B0606020202030204" pitchFamily="34" charset="0"/>
              </a:rPr>
              <a:t>лінки</a:t>
            </a:r>
            <a:r>
              <a:rPr lang="uk-UA" sz="4800" dirty="0" smtClean="0">
                <a:latin typeface="Arial Narrow" panose="020B0606020202030204" pitchFamily="34" charset="0"/>
              </a:rPr>
              <a:t>; згадка про </a:t>
            </a:r>
            <a:r>
              <a:rPr lang="uk-UA" sz="4800" dirty="0" err="1" smtClean="0">
                <a:latin typeface="Arial Narrow" panose="020B0606020202030204" pitchFamily="34" charset="0"/>
              </a:rPr>
              <a:t>Бахмут</a:t>
            </a:r>
            <a:r>
              <a:rPr lang="uk-UA" sz="4800" dirty="0" smtClean="0">
                <a:latin typeface="Arial Narrow" panose="020B0606020202030204" pitchFamily="34" charset="0"/>
              </a:rPr>
              <a:t>)</a:t>
            </a:r>
            <a:endParaRPr lang="uk-UA" sz="4800" dirty="0">
              <a:latin typeface="Arial Narrow" panose="020B0606020202030204" pitchFamily="34" charset="0"/>
            </a:endParaRPr>
          </a:p>
        </p:txBody>
      </p:sp>
      <p:pic>
        <p:nvPicPr>
          <p:cNvPr id="23554" name="Picture 2" descr="C:\Users\Admin\Desktop\ТРК Надія\Бахмут\ЮТЮБ посилання на інші платформи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805" y="2060575"/>
            <a:ext cx="4200389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2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Цікавий досвід використання </a:t>
            </a:r>
            <a:r>
              <a:rPr lang="en-US" sz="4800" b="1" dirty="0" smtClean="0">
                <a:latin typeface="Arial Narrow" panose="020B0606020202030204" pitchFamily="34" charset="0"/>
              </a:rPr>
              <a:t>Shorts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24578" name="Picture 2" descr="C:\Users\Admin\Desktop\ТРК Надія\Бахмут\ЮТЮБ використання ШОРТС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21577"/>
            <a:ext cx="8229600" cy="375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2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Відео про людей популярні скрізь </a:t>
            </a:r>
            <a:r>
              <a:rPr lang="uk-UA" sz="4800" dirty="0" smtClean="0">
                <a:latin typeface="Arial Narrow" panose="020B0606020202030204" pitchFamily="34" charset="0"/>
              </a:rPr>
              <a:t>(але є потенціал)</a:t>
            </a:r>
            <a:endParaRPr lang="uk-UA" sz="4800" dirty="0">
              <a:latin typeface="Arial Narrow" panose="020B0606020202030204" pitchFamily="34" charset="0"/>
            </a:endParaRPr>
          </a:p>
        </p:txBody>
      </p:sp>
      <p:pic>
        <p:nvPicPr>
          <p:cNvPr id="25602" name="Picture 2" descr="C:\Users\Admin\Desktop\ТРК Надія\Бахмут\ЮТЮБ відео про людей популярні і в фб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60726"/>
            <a:ext cx="8229600" cy="219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92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Стислість заголовку - важлива</a:t>
            </a:r>
            <a:endParaRPr lang="uk-UA" sz="4800" dirty="0">
              <a:latin typeface="Arial Narrow" panose="020B0606020202030204" pitchFamily="34" charset="0"/>
            </a:endParaRPr>
          </a:p>
        </p:txBody>
      </p:sp>
      <p:pic>
        <p:nvPicPr>
          <p:cNvPr id="26626" name="Picture 2" descr="C:\Users\Admin\Desktop\ТРК Надія\Бахмут\ЮТЮБ задовгий заголовок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40573"/>
            <a:ext cx="8229600" cy="244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0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4.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/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Телеграм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газети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«Вперед»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52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pPr algn="l"/>
            <a:r>
              <a:rPr lang="uk-UA" sz="4800" b="1" dirty="0" smtClean="0">
                <a:latin typeface="Arial Narrow" panose="020B0606020202030204" pitchFamily="34" charset="0"/>
              </a:rPr>
              <a:t>Перше враження: </a:t>
            </a:r>
            <a:br>
              <a:rPr lang="uk-UA" sz="4800" b="1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початок шляху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83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Оптимальний обсяг новини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27650" name="Picture 2" descr="C:\Users\Admin\Desktop\ТРК Надія\Бахмут\ТГ оптимальний обсяг новини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056784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76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Задовгий пост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28674" name="Picture 2" descr="C:\Users\Admin\Desktop\ТРК Надія\Бахмут\ТГ задовгий текс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432047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19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uk-UA" sz="4800" dirty="0" smtClean="0">
                <a:latin typeface="Arial Narrow" panose="020B0606020202030204" pitchFamily="34" charset="0"/>
              </a:rPr>
              <a:t>Довгий інформативний матеріал = </a:t>
            </a:r>
            <a:r>
              <a:rPr lang="uk-UA" sz="4800" b="1" dirty="0" smtClean="0">
                <a:latin typeface="Arial Narrow" panose="020B0606020202030204" pitchFamily="34" charset="0"/>
              </a:rPr>
              <a:t>кілька дописів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84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Доречність окремих новин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29698" name="Picture 2" descr="C:\Users\Admin\Desktop\ТРК Надія\Бахмут\ТГ випадковий підбір новин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928" y="1600200"/>
            <a:ext cx="3778143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4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Доречність окремих новин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30722" name="Picture 2" descr="C:\Users\Admin\Desktop\ТРК Надія\Бахмут\ТГ приклад дивної новини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6120680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27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latin typeface="Arial Narrow" panose="020B0606020202030204" pitchFamily="34" charset="0"/>
              </a:rPr>
              <a:t>Починати з головного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  <p:pic>
        <p:nvPicPr>
          <p:cNvPr id="31746" name="Picture 2" descr="C:\Users\Admin\Desktop\ТРК Надія\Бахмут\ТГ починати з головног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446449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13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uk-UA" sz="4800" dirty="0" smtClean="0">
                <a:latin typeface="Arial Narrow" panose="020B0606020202030204" pitchFamily="34" charset="0"/>
              </a:rPr>
              <a:t>Повертаємося до «самопроголошеної» місії:</a:t>
            </a:r>
            <a:br>
              <a:rPr lang="uk-UA" sz="4800" dirty="0" smtClean="0">
                <a:latin typeface="Arial Narrow" panose="020B0606020202030204" pitchFamily="34" charset="0"/>
              </a:rPr>
            </a:br>
            <a:r>
              <a:rPr lang="uk-UA" sz="4800" b="1" dirty="0" smtClean="0">
                <a:latin typeface="Arial Narrow" panose="020B0606020202030204" pitchFamily="34" charset="0"/>
              </a:rPr>
              <a:t>люди – вони і є це місто</a:t>
            </a:r>
            <a:endParaRPr lang="uk-UA" sz="4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49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uk-UA" sz="4800" dirty="0" smtClean="0">
                <a:latin typeface="Arial Narrow" panose="020B0606020202030204" pitchFamily="34" charset="0"/>
              </a:rPr>
              <a:t>Дякую за вашу працю</a:t>
            </a:r>
            <a:endParaRPr lang="uk-UA" sz="4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206</Words>
  <Application>Microsoft Office PowerPoint</Application>
  <PresentationFormat>Экран (4:3)</PresentationFormat>
  <Paragraphs>51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Аналіз інтернет-ресурсів газети «Вперед»</vt:lpstr>
      <vt:lpstr>«Міста немає,  люди – залишились.  Люди – вони і є це місто.  І ми знайшли до них дорогу»</vt:lpstr>
      <vt:lpstr>1.   Сайт  газети  «Вперед»</vt:lpstr>
      <vt:lpstr>Перше враження: редакція розуміє потреби аудиторії</vt:lpstr>
      <vt:lpstr>Основні позитивні риси сайту  1. Прості й ДОРЕЧНІ рубрики («Бахмут в евакуації»…) 2. Регулярне оновлення (в тому числі «другорядних» рубрик) 3. Реальні люди на фото (відповідність РЕАЛЬНІЙ місії) 4. Проста мова матеріалів 5. НАЯВНІСТЬ  інформації про редполітику (саме і лише наявність, а не її зміст) 6. Мультиплатформеність (контент використовується більше 1 разу) </vt:lpstr>
      <vt:lpstr>Регулярне оновлення  різних розділів</vt:lpstr>
      <vt:lpstr>Регулярне оновлення  різних розділів</vt:lpstr>
      <vt:lpstr>Позитив: архів газети на сайті</vt:lpstr>
      <vt:lpstr>Позитив: реальні люди на фото</vt:lpstr>
      <vt:lpstr>Позитив: актуальні теми  і прості заголовки</vt:lpstr>
      <vt:lpstr>Варте масштабування по всій Україні</vt:lpstr>
      <vt:lpstr>Рубрика важлива насамперед своєю наявністю</vt:lpstr>
      <vt:lpstr>Проста мова</vt:lpstr>
      <vt:lpstr>Ефект впізнавання себе</vt:lpstr>
      <vt:lpstr>Цікаво + 2 платформи</vt:lpstr>
      <vt:lpstr>Цікаво: побутові дрібниці</vt:lpstr>
      <vt:lpstr>Актуально: інтерв’ю  з директоркою школи</vt:lpstr>
      <vt:lpstr>Дрібничка: власна думка журналіста не дуже доречна</vt:lpstr>
      <vt:lpstr>Можна покращити:  інший фокус подання новини</vt:lpstr>
      <vt:lpstr>Можна покращити:  редполітику - свою і простіше</vt:lpstr>
      <vt:lpstr>Прибрати недоречні  закордонні запозичення</vt:lpstr>
      <vt:lpstr>Порада: ще більший акцент  на ностальгію</vt:lpstr>
      <vt:lpstr>Просто фото міста,  в т.ч. від читачів  (де ця вулиця, де цей будинок, м.б. конкурс / рубрика)</vt:lpstr>
      <vt:lpstr>2.   Фейсбук  газети  «Вперед»</vt:lpstr>
      <vt:lpstr>Кавер: можна вдосконалити</vt:lpstr>
      <vt:lpstr>Ідея: прив’язка не до газети,  а до міста</vt:lpstr>
      <vt:lpstr>Опис профілю:  варто «підсвітити» місто</vt:lpstr>
      <vt:lpstr>Вдалий формат відеоінтерв’ю</vt:lpstr>
      <vt:lpstr>Людям важливо  читати про людей</vt:lpstr>
      <vt:lpstr>Ностальгія - працює</vt:lpstr>
      <vt:lpstr>3.   Ютюб  газети  «Вперед»</vt:lpstr>
      <vt:lpstr>Перше враження:  є потенціал</vt:lpstr>
      <vt:lpstr>Позитив: зрозумілий і заповнений опис (лінки; згадка про Бахмут)</vt:lpstr>
      <vt:lpstr>Цікавий досвід використання Shorts</vt:lpstr>
      <vt:lpstr>Відео про людей популярні скрізь (але є потенціал)</vt:lpstr>
      <vt:lpstr>Стислість заголовку - важлива</vt:lpstr>
      <vt:lpstr>4.   Телеграм  газети  «Вперед»</vt:lpstr>
      <vt:lpstr>Перше враження:  початок шляху</vt:lpstr>
      <vt:lpstr>Оптимальний обсяг новини</vt:lpstr>
      <vt:lpstr>Задовгий пост</vt:lpstr>
      <vt:lpstr>Довгий інформативний матеріал = кілька дописів</vt:lpstr>
      <vt:lpstr>Доречність окремих новин</vt:lpstr>
      <vt:lpstr>Доречність окремих новин</vt:lpstr>
      <vt:lpstr>Починати з головного</vt:lpstr>
      <vt:lpstr>Повертаємося до «самопроголошеної» місії: люди – вони і є це місто</vt:lpstr>
      <vt:lpstr>Дякую за вашу працю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зробити тему енергоефективності  та «зеленого» будівництва корисною та цікавою</dc:title>
  <dc:creator>Admin</dc:creator>
  <cp:lastModifiedBy>Admin</cp:lastModifiedBy>
  <cp:revision>61</cp:revision>
  <dcterms:created xsi:type="dcterms:W3CDTF">2023-01-14T15:45:51Z</dcterms:created>
  <dcterms:modified xsi:type="dcterms:W3CDTF">2024-11-26T08:13:29Z</dcterms:modified>
</cp:coreProperties>
</file>